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342" r:id="rId4"/>
    <p:sldId id="338" r:id="rId5"/>
    <p:sldId id="339" r:id="rId6"/>
    <p:sldId id="340" r:id="rId7"/>
    <p:sldId id="322" r:id="rId8"/>
    <p:sldId id="346" r:id="rId9"/>
    <p:sldId id="347" r:id="rId10"/>
    <p:sldId id="348" r:id="rId11"/>
    <p:sldId id="349" r:id="rId12"/>
    <p:sldId id="351" r:id="rId13"/>
    <p:sldId id="328" r:id="rId14"/>
    <p:sldId id="331" r:id="rId15"/>
    <p:sldId id="333" r:id="rId16"/>
    <p:sldId id="334" r:id="rId17"/>
    <p:sldId id="350" r:id="rId18"/>
    <p:sldId id="335" r:id="rId19"/>
    <p:sldId id="336" r:id="rId20"/>
    <p:sldId id="267" r:id="rId21"/>
    <p:sldId id="268" r:id="rId22"/>
    <p:sldId id="343" r:id="rId23"/>
    <p:sldId id="344" r:id="rId24"/>
    <p:sldId id="345"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151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24"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06-Dec-23</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06-Dec-23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06-Dec-23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06-Dec-23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06-Dec-23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06-Dec-23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06-Dec-23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06-Dec-23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06-Dec-23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10081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06-Dec-23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160014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06-Dec-23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764793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06-Dec-23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06-Dec-23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06-Dec-23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06-Dec-23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06-Dec-23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06-Dec-23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06-Dec-23</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101321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30D4772-1BD3-43E3-944F-681B02299EE8}"/>
              </a:ext>
            </a:extLst>
          </p:cNvPr>
          <p:cNvSpPr>
            <a:spLocks noGrp="1"/>
          </p:cNvSpPr>
          <p:nvPr>
            <p:ph type="ctrTitle"/>
          </p:nvPr>
        </p:nvSpPr>
        <p:spPr>
          <a:xfrm>
            <a:off x="2692398" y="1871132"/>
            <a:ext cx="6815669" cy="939802"/>
          </a:xfrm>
        </p:spPr>
        <p:txBody>
          <a:bodyPr/>
          <a:lstStyle/>
          <a:p>
            <a:r>
              <a:rPr lang="en-US" sz="2800" cap="all" dirty="0" smtClean="0">
                <a:solidFill>
                  <a:srgbClr val="000000"/>
                </a:solidFill>
                <a:latin typeface="Times New Roman" panose="02020603050405020304" pitchFamily="18" charset="0"/>
                <a:ea typeface="Times New Roman" panose="02020603050405020304" pitchFamily="18" charset="0"/>
              </a:rPr>
              <a:t>The beginnings of medicine</a:t>
            </a:r>
            <a:endParaRPr lang="en-US" sz="2800" dirty="0"/>
          </a:p>
        </p:txBody>
      </p:sp>
    </p:spTree>
    <p:extLst>
      <p:ext uri="{BB962C8B-B14F-4D97-AF65-F5344CB8AC3E}">
        <p14:creationId xmlns:p14="http://schemas.microsoft.com/office/powerpoint/2010/main" xmlns="" val="3936535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41AAA02F-32DB-442C-B314-10C8F40595B7}"/>
              </a:ext>
            </a:extLst>
          </p:cNvPr>
          <p:cNvSpPr>
            <a:spLocks noGrp="1"/>
          </p:cNvSpPr>
          <p:nvPr>
            <p:ph idx="1"/>
          </p:nvPr>
        </p:nvSpPr>
        <p:spPr>
          <a:xfrm>
            <a:off x="1295400" y="2438399"/>
            <a:ext cx="9753599" cy="3318936"/>
          </a:xfrm>
        </p:spPr>
        <p:txBody>
          <a:bodyPr>
            <a:normAutofit fontScale="92500" lnSpcReduction="20000"/>
          </a:bodyPr>
          <a:lstStyle/>
          <a:p>
            <a:pPr algn="just"/>
            <a:r>
              <a:rPr lang="en-US" dirty="0" smtClean="0"/>
              <a:t>In the beginning, people did not </a:t>
            </a:r>
            <a:r>
              <a:rPr lang="en-US" dirty="0" smtClean="0">
                <a:solidFill>
                  <a:srgbClr val="FF0000"/>
                </a:solidFill>
              </a:rPr>
              <a:t>consider </a:t>
            </a:r>
            <a:r>
              <a:rPr lang="en-US" dirty="0" smtClean="0"/>
              <a:t>death and disease as natural phenomena. Common illnesses, such as colds or </a:t>
            </a:r>
            <a:r>
              <a:rPr lang="en-US" dirty="0" smtClean="0">
                <a:solidFill>
                  <a:srgbClr val="FF0000"/>
                </a:solidFill>
              </a:rPr>
              <a:t>constipation,</a:t>
            </a:r>
            <a:r>
              <a:rPr lang="en-US" dirty="0" smtClean="0"/>
              <a:t> were accepted as a part of existence and </a:t>
            </a:r>
            <a:r>
              <a:rPr lang="en-US" dirty="0" smtClean="0">
                <a:solidFill>
                  <a:srgbClr val="FF0000"/>
                </a:solidFill>
              </a:rPr>
              <a:t>treated</a:t>
            </a:r>
            <a:r>
              <a:rPr lang="en-US" dirty="0" smtClean="0"/>
              <a:t> with the herbal remedies that were </a:t>
            </a:r>
            <a:r>
              <a:rPr lang="en-US" dirty="0" smtClean="0">
                <a:solidFill>
                  <a:srgbClr val="FF0000"/>
                </a:solidFill>
              </a:rPr>
              <a:t>available.</a:t>
            </a:r>
            <a:r>
              <a:rPr lang="en-US" dirty="0" smtClean="0"/>
              <a:t> Serious and </a:t>
            </a:r>
            <a:r>
              <a:rPr lang="en-US" dirty="0" smtClean="0">
                <a:solidFill>
                  <a:srgbClr val="FF0000"/>
                </a:solidFill>
              </a:rPr>
              <a:t>disabling </a:t>
            </a:r>
            <a:r>
              <a:rPr lang="en-US" dirty="0" smtClean="0"/>
              <a:t>diseases, however, are placed in a </a:t>
            </a:r>
            <a:r>
              <a:rPr lang="en-US" dirty="0" smtClean="0">
                <a:solidFill>
                  <a:srgbClr val="FF0000"/>
                </a:solidFill>
              </a:rPr>
              <a:t>completely</a:t>
            </a:r>
            <a:r>
              <a:rPr lang="en-US" dirty="0" smtClean="0"/>
              <a:t> different category.</a:t>
            </a:r>
          </a:p>
          <a:p>
            <a:pPr algn="just"/>
            <a:r>
              <a:rPr lang="en-US" dirty="0" smtClean="0"/>
              <a:t>These were of supernatural origin. They may be the result of a spell cast on the victim by an enemy, the visitation of a malevolent demon, or the work of an offended god who either projected an object—an arrow, a stone, a worm—into the victim's body or abstracted something, usually the patient's soul. The treatment then </a:t>
            </a:r>
            <a:r>
              <a:rPr lang="en-US" dirty="0" smtClean="0">
                <a:solidFill>
                  <a:srgbClr val="FF0000"/>
                </a:solidFill>
              </a:rPr>
              <a:t>applied</a:t>
            </a:r>
            <a:r>
              <a:rPr lang="en-US" dirty="0" smtClean="0"/>
              <a:t> was to lure the erring soul back to its proper habitat in the body, or to draw out the evil intruder, whether arrow or demon, by </a:t>
            </a:r>
            <a:r>
              <a:rPr lang="en-US" dirty="0" err="1" smtClean="0"/>
              <a:t>counterspells</a:t>
            </a:r>
            <a:r>
              <a:rPr lang="en-US" dirty="0" smtClean="0"/>
              <a:t>, incantations, potions, suction, or other means.</a:t>
            </a:r>
            <a:endParaRPr lang="en-US" dirty="0"/>
          </a:p>
        </p:txBody>
      </p:sp>
    </p:spTree>
    <p:extLst>
      <p:ext uri="{BB962C8B-B14F-4D97-AF65-F5344CB8AC3E}">
        <p14:creationId xmlns:p14="http://schemas.microsoft.com/office/powerpoint/2010/main" xmlns="" val="2682805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1FA45F9F-9BD7-4711-9ED4-CE17C3DCC0E2}"/>
              </a:ext>
            </a:extLst>
          </p:cNvPr>
          <p:cNvSpPr>
            <a:spLocks noGrp="1"/>
          </p:cNvSpPr>
          <p:nvPr>
            <p:ph idx="1"/>
          </p:nvPr>
        </p:nvSpPr>
        <p:spPr/>
        <p:txBody>
          <a:bodyPr/>
          <a:lstStyle/>
          <a:p>
            <a:pPr algn="just"/>
            <a:r>
              <a:rPr lang="en-US" dirty="0" smtClean="0"/>
              <a:t>One </a:t>
            </a:r>
            <a:r>
              <a:rPr lang="en-US" dirty="0" smtClean="0">
                <a:solidFill>
                  <a:srgbClr val="FF0000"/>
                </a:solidFill>
              </a:rPr>
              <a:t>unusual </a:t>
            </a:r>
            <a:r>
              <a:rPr lang="en-US" dirty="0" smtClean="0"/>
              <a:t>way to get the disease out of the body was to </a:t>
            </a:r>
            <a:r>
              <a:rPr lang="en-US" dirty="0" smtClean="0">
                <a:solidFill>
                  <a:srgbClr val="FF0000"/>
                </a:solidFill>
              </a:rPr>
              <a:t>make</a:t>
            </a:r>
            <a:r>
              <a:rPr lang="en-US" dirty="0" smtClean="0"/>
              <a:t> a hole, 2.5 to 5 cm in </a:t>
            </a:r>
            <a:r>
              <a:rPr lang="en-US" dirty="0" smtClean="0">
                <a:solidFill>
                  <a:srgbClr val="FF0000"/>
                </a:solidFill>
              </a:rPr>
              <a:t>diameter,</a:t>
            </a:r>
            <a:r>
              <a:rPr lang="en-US" dirty="0" smtClean="0"/>
              <a:t> in the victim's </a:t>
            </a:r>
            <a:r>
              <a:rPr lang="en-US" dirty="0" smtClean="0">
                <a:solidFill>
                  <a:srgbClr val="FF0000"/>
                </a:solidFill>
              </a:rPr>
              <a:t>sk</a:t>
            </a:r>
            <a:r>
              <a:rPr lang="en-US" dirty="0" smtClean="0">
                <a:solidFill>
                  <a:srgbClr val="92D050"/>
                </a:solidFill>
              </a:rPr>
              <a:t>u</a:t>
            </a:r>
            <a:r>
              <a:rPr lang="en-US" dirty="0" smtClean="0">
                <a:solidFill>
                  <a:srgbClr val="FF0000"/>
                </a:solidFill>
              </a:rPr>
              <a:t>ll</a:t>
            </a:r>
            <a:r>
              <a:rPr lang="en-US" dirty="0" smtClean="0"/>
              <a:t> - the practice of trepanning.</a:t>
            </a:r>
          </a:p>
          <a:p>
            <a:pPr algn="just"/>
            <a:r>
              <a:rPr lang="en-US" dirty="0" smtClean="0"/>
              <a:t>Trepanned </a:t>
            </a:r>
            <a:r>
              <a:rPr lang="en-US" dirty="0" smtClean="0">
                <a:solidFill>
                  <a:srgbClr val="FF0000"/>
                </a:solidFill>
              </a:rPr>
              <a:t>sk</a:t>
            </a:r>
            <a:r>
              <a:rPr lang="en-US" dirty="0" smtClean="0">
                <a:solidFill>
                  <a:srgbClr val="92D050"/>
                </a:solidFill>
              </a:rPr>
              <a:t>u</a:t>
            </a:r>
            <a:r>
              <a:rPr lang="en-US" dirty="0" smtClean="0">
                <a:solidFill>
                  <a:srgbClr val="FF0000"/>
                </a:solidFill>
              </a:rPr>
              <a:t>lls </a:t>
            </a:r>
            <a:r>
              <a:rPr lang="en-US" dirty="0" smtClean="0"/>
              <a:t>of prehistoric date have been found in Britain, France and other parts of Europe and in Peru. </a:t>
            </a:r>
            <a:r>
              <a:rPr lang="en-US" dirty="0" smtClean="0">
                <a:solidFill>
                  <a:srgbClr val="FF0000"/>
                </a:solidFill>
              </a:rPr>
              <a:t>Many</a:t>
            </a:r>
            <a:r>
              <a:rPr lang="en-US" dirty="0" smtClean="0"/>
              <a:t> of them show evidence of </a:t>
            </a:r>
            <a:r>
              <a:rPr lang="en-US" dirty="0" smtClean="0">
                <a:solidFill>
                  <a:srgbClr val="FF0000"/>
                </a:solidFill>
              </a:rPr>
              <a:t>healing </a:t>
            </a:r>
            <a:r>
              <a:rPr lang="en-US" dirty="0" smtClean="0"/>
              <a:t>and, possibly, patient survival. This practice still exists among some </a:t>
            </a:r>
            <a:r>
              <a:rPr lang="en-US" dirty="0" smtClean="0">
                <a:solidFill>
                  <a:srgbClr val="FF0000"/>
                </a:solidFill>
              </a:rPr>
              <a:t>tribal </a:t>
            </a:r>
            <a:r>
              <a:rPr lang="en-US" dirty="0" smtClean="0"/>
              <a:t>people in parts of Algeria, in Melanesia, and perhaps elsewhere, although it is fast </a:t>
            </a:r>
            <a:r>
              <a:rPr lang="en-US" dirty="0" smtClean="0">
                <a:solidFill>
                  <a:srgbClr val="FF0000"/>
                </a:solidFill>
              </a:rPr>
              <a:t>dying</a:t>
            </a:r>
            <a:r>
              <a:rPr lang="en-US" dirty="0" smtClean="0"/>
              <a:t> out.</a:t>
            </a:r>
            <a:endParaRPr lang="en-US" dirty="0"/>
          </a:p>
        </p:txBody>
      </p:sp>
      <p:pic>
        <p:nvPicPr>
          <p:cNvPr id="5" name="Picture 4">
            <a:extLst>
              <a:ext uri="{FF2B5EF4-FFF2-40B4-BE49-F238E27FC236}">
                <a16:creationId xmlns="" xmlns:a16="http://schemas.microsoft.com/office/drawing/2014/main" id="{2C9B86F4-E12D-4EA3-8C32-ECAA1AB7C61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830234" y="899053"/>
            <a:ext cx="1905000" cy="1266825"/>
          </a:xfrm>
          <a:prstGeom prst="rect">
            <a:avLst/>
          </a:prstGeom>
        </p:spPr>
      </p:pic>
    </p:spTree>
    <p:extLst>
      <p:ext uri="{BB962C8B-B14F-4D97-AF65-F5344CB8AC3E}">
        <p14:creationId xmlns:p14="http://schemas.microsoft.com/office/powerpoint/2010/main" xmlns="" val="3175525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6127612-3965-483E-B511-5D82EA8B7764}"/>
              </a:ext>
            </a:extLst>
          </p:cNvPr>
          <p:cNvSpPr>
            <a:spLocks noGrp="1"/>
          </p:cNvSpPr>
          <p:nvPr>
            <p:ph idx="1"/>
          </p:nvPr>
        </p:nvSpPr>
        <p:spPr/>
        <p:txBody>
          <a:bodyPr/>
          <a:lstStyle/>
          <a:p>
            <a:pPr algn="just"/>
            <a:r>
              <a:rPr lang="en-US" dirty="0" smtClean="0"/>
              <a:t>Apart from the treatment of wounds and broken bones, folk medicine is probably the oldest aspect of the art of </a:t>
            </a:r>
            <a:r>
              <a:rPr lang="en-US" dirty="0" smtClean="0">
                <a:solidFill>
                  <a:srgbClr val="FF0000"/>
                </a:solidFill>
              </a:rPr>
              <a:t>healing,</a:t>
            </a:r>
            <a:r>
              <a:rPr lang="en-US" dirty="0" smtClean="0"/>
              <a:t> as primitive doctors displayed their wisdom by treating the </a:t>
            </a:r>
            <a:r>
              <a:rPr lang="en-US" dirty="0" smtClean="0">
                <a:solidFill>
                  <a:srgbClr val="FF0000"/>
                </a:solidFill>
              </a:rPr>
              <a:t>whole</a:t>
            </a:r>
            <a:r>
              <a:rPr lang="en-US" dirty="0" smtClean="0"/>
              <a:t> person, soul and body.</a:t>
            </a:r>
          </a:p>
          <a:p>
            <a:pPr algn="just"/>
            <a:r>
              <a:rPr lang="en-US" dirty="0" smtClean="0"/>
              <a:t>Treatments and medicines that had no physical effects on the body cou</a:t>
            </a:r>
            <a:r>
              <a:rPr lang="en-US" dirty="0" smtClean="0">
                <a:solidFill>
                  <a:schemeClr val="accent1">
                    <a:lumMod val="60000"/>
                    <a:lumOff val="40000"/>
                  </a:schemeClr>
                </a:solidFill>
              </a:rPr>
              <a:t>l</a:t>
            </a:r>
            <a:r>
              <a:rPr lang="en-US" dirty="0" smtClean="0"/>
              <a:t>d still make the patient feel better when both the </a:t>
            </a:r>
            <a:r>
              <a:rPr lang="en-US" dirty="0" smtClean="0">
                <a:solidFill>
                  <a:srgbClr val="FF0000"/>
                </a:solidFill>
              </a:rPr>
              <a:t>healer</a:t>
            </a:r>
            <a:r>
              <a:rPr lang="en-US" dirty="0" smtClean="0"/>
              <a:t> and the patient believed in their effectiveness. This so-called placebo effect is applicable even in modern clinical medicine.</a:t>
            </a:r>
            <a:endParaRPr lang="en-US" dirty="0"/>
          </a:p>
        </p:txBody>
      </p:sp>
    </p:spTree>
    <p:extLst>
      <p:ext uri="{BB962C8B-B14F-4D97-AF65-F5344CB8AC3E}">
        <p14:creationId xmlns:p14="http://schemas.microsoft.com/office/powerpoint/2010/main" xmlns="" val="3188014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ADBD315-2704-4AA8-BF5F-A462513CE2FB}"/>
              </a:ext>
            </a:extLst>
          </p:cNvPr>
          <p:cNvSpPr>
            <a:spLocks noGrp="1"/>
          </p:cNvSpPr>
          <p:nvPr>
            <p:ph type="title"/>
          </p:nvPr>
        </p:nvSpPr>
        <p:spPr/>
        <p:txBody>
          <a:bodyPr/>
          <a:lstStyle/>
          <a:p>
            <a:r>
              <a:rPr lang="en-US" dirty="0" smtClean="0"/>
              <a:t>Developmental stages of medicine</a:t>
            </a:r>
            <a:endParaRPr lang="en-US" dirty="0"/>
          </a:p>
        </p:txBody>
      </p:sp>
      <p:sp>
        <p:nvSpPr>
          <p:cNvPr id="3" name="Content Placeholder 2">
            <a:extLst>
              <a:ext uri="{FF2B5EF4-FFF2-40B4-BE49-F238E27FC236}">
                <a16:creationId xmlns="" xmlns:a16="http://schemas.microsoft.com/office/drawing/2014/main" id="{3DBB92A4-7678-4D97-9E4F-68625F87CAA1}"/>
              </a:ext>
            </a:extLst>
          </p:cNvPr>
          <p:cNvSpPr>
            <a:spLocks noGrp="1"/>
          </p:cNvSpPr>
          <p:nvPr>
            <p:ph idx="1"/>
          </p:nvPr>
        </p:nvSpPr>
        <p:spPr/>
        <p:txBody>
          <a:bodyPr>
            <a:normAutofit/>
          </a:bodyPr>
          <a:lstStyle/>
          <a:p>
            <a:pPr algn="just"/>
            <a:r>
              <a:rPr lang="en-US" dirty="0" smtClean="0"/>
              <a:t>The beginnings of medicine can be traced back </a:t>
            </a:r>
            <a:r>
              <a:rPr lang="en-US" dirty="0" smtClean="0">
                <a:solidFill>
                  <a:srgbClr val="FF0000"/>
                </a:solidFill>
              </a:rPr>
              <a:t>thousands</a:t>
            </a:r>
            <a:r>
              <a:rPr lang="en-US" dirty="0" smtClean="0"/>
              <a:t> of years and include different civilizations and cultures around the world.</a:t>
            </a:r>
          </a:p>
          <a:p>
            <a:pPr algn="just"/>
            <a:r>
              <a:rPr lang="en-US" dirty="0" smtClean="0">
                <a:solidFill>
                  <a:srgbClr val="FF0000"/>
                </a:solidFill>
              </a:rPr>
              <a:t>Here </a:t>
            </a:r>
            <a:r>
              <a:rPr lang="en-US" dirty="0" smtClean="0"/>
              <a:t>are some </a:t>
            </a:r>
            <a:r>
              <a:rPr lang="en-US" dirty="0" smtClean="0">
                <a:solidFill>
                  <a:srgbClr val="FF0000"/>
                </a:solidFill>
              </a:rPr>
              <a:t>key</a:t>
            </a:r>
            <a:r>
              <a:rPr lang="en-US" dirty="0" smtClean="0"/>
              <a:t> points in the development of medicine since its early beginnings:</a:t>
            </a:r>
            <a:endParaRPr lang="ru-RU" dirty="0"/>
          </a:p>
        </p:txBody>
      </p:sp>
    </p:spTree>
    <p:extLst>
      <p:ext uri="{BB962C8B-B14F-4D97-AF65-F5344CB8AC3E}">
        <p14:creationId xmlns:p14="http://schemas.microsoft.com/office/powerpoint/2010/main" xmlns="" val="3597812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853CDDF-3AC2-42A6-A03D-EA447DDBC8CD}"/>
              </a:ext>
            </a:extLst>
          </p:cNvPr>
          <p:cNvSpPr>
            <a:spLocks noGrp="1"/>
          </p:cNvSpPr>
          <p:nvPr>
            <p:ph type="title"/>
          </p:nvPr>
        </p:nvSpPr>
        <p:spPr/>
        <p:txBody>
          <a:bodyPr/>
          <a:lstStyle/>
          <a:p>
            <a:r>
              <a:rPr lang="en-US" dirty="0" smtClean="0"/>
              <a:t>Instinct based medicine</a:t>
            </a:r>
            <a:endParaRPr lang="en-US" dirty="0"/>
          </a:p>
        </p:txBody>
      </p:sp>
      <p:sp>
        <p:nvSpPr>
          <p:cNvPr id="3" name="Content Placeholder 2">
            <a:extLst>
              <a:ext uri="{FF2B5EF4-FFF2-40B4-BE49-F238E27FC236}">
                <a16:creationId xmlns="" xmlns:a16="http://schemas.microsoft.com/office/drawing/2014/main" id="{31B709DA-3B86-4D3F-9A1B-098DD8DFD303}"/>
              </a:ext>
            </a:extLst>
          </p:cNvPr>
          <p:cNvSpPr>
            <a:spLocks noGrp="1"/>
          </p:cNvSpPr>
          <p:nvPr>
            <p:ph idx="1"/>
          </p:nvPr>
        </p:nvSpPr>
        <p:spPr>
          <a:xfrm>
            <a:off x="1110343" y="2129246"/>
            <a:ext cx="9940834" cy="4010297"/>
          </a:xfrm>
        </p:spPr>
        <p:txBody>
          <a:bodyPr>
            <a:normAutofit fontScale="77500" lnSpcReduction="20000"/>
          </a:bodyPr>
          <a:lstStyle/>
          <a:p>
            <a:pPr marL="0" indent="0">
              <a:buNone/>
            </a:pPr>
            <a:endParaRPr lang="ru-RU" dirty="0"/>
          </a:p>
          <a:p>
            <a:pPr algn="just"/>
            <a:r>
              <a:rPr lang="en-US" dirty="0" smtClean="0"/>
              <a:t>The instinct is a superstructure that appears in the descendants of the proto-human "Homo sapiens",</a:t>
            </a:r>
          </a:p>
          <a:p>
            <a:pPr algn="just"/>
            <a:r>
              <a:rPr lang="en-US" dirty="0" smtClean="0"/>
              <a:t>The instinct in primitive man increases the </a:t>
            </a:r>
            <a:r>
              <a:rPr lang="en-US" dirty="0" smtClean="0">
                <a:solidFill>
                  <a:srgbClr val="FF0000"/>
                </a:solidFill>
              </a:rPr>
              <a:t>acquired</a:t>
            </a:r>
            <a:r>
              <a:rPr lang="en-US" dirty="0" smtClean="0"/>
              <a:t> experiences and enriches his knowledge with </a:t>
            </a:r>
            <a:r>
              <a:rPr lang="en-US" dirty="0" smtClean="0">
                <a:solidFill>
                  <a:srgbClr val="FF0000"/>
                </a:solidFill>
              </a:rPr>
              <a:t>new </a:t>
            </a:r>
            <a:r>
              <a:rPr lang="en-US" dirty="0" smtClean="0"/>
              <a:t>concepts, mental progress and </a:t>
            </a:r>
            <a:r>
              <a:rPr lang="en-US" dirty="0" smtClean="0">
                <a:solidFill>
                  <a:srgbClr val="FF0000"/>
                </a:solidFill>
              </a:rPr>
              <a:t>reacting</a:t>
            </a:r>
            <a:r>
              <a:rPr lang="en-US" dirty="0" smtClean="0"/>
              <a:t> to them.</a:t>
            </a:r>
            <a:r>
              <a:rPr lang="ru-RU" dirty="0" smtClean="0"/>
              <a:t>    </a:t>
            </a:r>
            <a:endParaRPr lang="en-US" dirty="0" smtClean="0"/>
          </a:p>
          <a:p>
            <a:pPr algn="just"/>
            <a:r>
              <a:rPr lang="en-US" dirty="0" smtClean="0"/>
              <a:t>The first visible knowledge about disease and treatment, </a:t>
            </a:r>
            <a:r>
              <a:rPr lang="en-US" dirty="0" smtClean="0">
                <a:solidFill>
                  <a:srgbClr val="FF0000"/>
                </a:solidFill>
              </a:rPr>
              <a:t>acquired</a:t>
            </a:r>
            <a:r>
              <a:rPr lang="en-US" dirty="0" smtClean="0"/>
              <a:t> by instinct and experience, had above all a preventive-curative </a:t>
            </a:r>
            <a:r>
              <a:rPr lang="en-US" dirty="0" smtClean="0">
                <a:solidFill>
                  <a:srgbClr val="92D050"/>
                </a:solidFill>
              </a:rPr>
              <a:t>feature</a:t>
            </a:r>
            <a:r>
              <a:rPr lang="en-US" dirty="0" smtClean="0">
                <a:solidFill>
                  <a:srgbClr val="FF0000"/>
                </a:solidFill>
              </a:rPr>
              <a:t>.</a:t>
            </a:r>
            <a:r>
              <a:rPr lang="ru-RU" dirty="0" smtClean="0"/>
              <a:t>    </a:t>
            </a:r>
            <a:endParaRPr lang="en-US" dirty="0" smtClean="0"/>
          </a:p>
          <a:p>
            <a:pPr algn="just"/>
            <a:r>
              <a:rPr lang="en-US" dirty="0" smtClean="0"/>
              <a:t>The </a:t>
            </a:r>
            <a:r>
              <a:rPr lang="en-US" dirty="0" smtClean="0">
                <a:solidFill>
                  <a:srgbClr val="FF0000"/>
                </a:solidFill>
              </a:rPr>
              <a:t>fight</a:t>
            </a:r>
            <a:r>
              <a:rPr lang="en-US" dirty="0" smtClean="0"/>
              <a:t> against various diseases, injuries and death in primitive man will develop the basic "instinct of self-preservation" for the first time.</a:t>
            </a:r>
            <a:r>
              <a:rPr lang="ru-RU" dirty="0" smtClean="0"/>
              <a:t>  </a:t>
            </a:r>
            <a:endParaRPr lang="en-US" dirty="0" smtClean="0"/>
          </a:p>
          <a:p>
            <a:pPr algn="just"/>
            <a:r>
              <a:rPr lang="en-US" dirty="0" smtClean="0"/>
              <a:t>Primitive man also </a:t>
            </a:r>
            <a:r>
              <a:rPr lang="en-US" dirty="0" smtClean="0">
                <a:solidFill>
                  <a:srgbClr val="FF0000"/>
                </a:solidFill>
              </a:rPr>
              <a:t>acquired</a:t>
            </a:r>
            <a:r>
              <a:rPr lang="en-US" dirty="0" smtClean="0"/>
              <a:t> inner knowledge about the use of various herbs for </a:t>
            </a:r>
            <a:r>
              <a:rPr lang="en-US" dirty="0" smtClean="0">
                <a:solidFill>
                  <a:srgbClr val="FF0000"/>
                </a:solidFill>
              </a:rPr>
              <a:t>healing</a:t>
            </a:r>
            <a:r>
              <a:rPr lang="en-US" dirty="0" smtClean="0"/>
              <a:t>, learning that selection by observing the behavior and reactions of numerous animal species around him.</a:t>
            </a:r>
          </a:p>
          <a:p>
            <a:pPr algn="just"/>
            <a:r>
              <a:rPr lang="en-US" dirty="0" smtClean="0"/>
              <a:t>In this phase, the descendant of the proto-human Homo sapiens; ... "by enriching his </a:t>
            </a:r>
            <a:r>
              <a:rPr lang="en-US" dirty="0" smtClean="0">
                <a:solidFill>
                  <a:srgbClr val="FF0000"/>
                </a:solidFill>
              </a:rPr>
              <a:t>speech, </a:t>
            </a:r>
            <a:r>
              <a:rPr lang="en-US" dirty="0" smtClean="0"/>
              <a:t>with articulate voices and new words, he raised his primitive life to a higher level of civilized culture".</a:t>
            </a:r>
            <a:endParaRPr lang="en-US" dirty="0"/>
          </a:p>
        </p:txBody>
      </p:sp>
    </p:spTree>
    <p:extLst>
      <p:ext uri="{BB962C8B-B14F-4D97-AF65-F5344CB8AC3E}">
        <p14:creationId xmlns:p14="http://schemas.microsoft.com/office/powerpoint/2010/main" xmlns="" val="27977956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FC93D1D-A242-49D9-AF43-D23C40796841}"/>
              </a:ext>
            </a:extLst>
          </p:cNvPr>
          <p:cNvSpPr>
            <a:spLocks noGrp="1"/>
          </p:cNvSpPr>
          <p:nvPr>
            <p:ph type="title"/>
          </p:nvPr>
        </p:nvSpPr>
        <p:spPr/>
        <p:txBody>
          <a:bodyPr>
            <a:normAutofit fontScale="90000"/>
          </a:bodyPr>
          <a:lstStyle/>
          <a:p>
            <a:r>
              <a:rPr lang="en-US" dirty="0" smtClean="0"/>
              <a:t>Empirical </a:t>
            </a:r>
            <a:r>
              <a:rPr lang="ru-RU" dirty="0"/>
              <a:t>	</a:t>
            </a:r>
            <a:br>
              <a:rPr lang="ru-RU" dirty="0"/>
            </a:br>
            <a:endParaRPr lang="en-US" dirty="0"/>
          </a:p>
        </p:txBody>
      </p:sp>
      <p:sp>
        <p:nvSpPr>
          <p:cNvPr id="3" name="Content Placeholder 2">
            <a:extLst>
              <a:ext uri="{FF2B5EF4-FFF2-40B4-BE49-F238E27FC236}">
                <a16:creationId xmlns="" xmlns:a16="http://schemas.microsoft.com/office/drawing/2014/main" id="{20432444-72B8-4B26-83D8-290358CF2785}"/>
              </a:ext>
            </a:extLst>
          </p:cNvPr>
          <p:cNvSpPr>
            <a:spLocks noGrp="1"/>
          </p:cNvSpPr>
          <p:nvPr>
            <p:ph idx="1"/>
          </p:nvPr>
        </p:nvSpPr>
        <p:spPr>
          <a:xfrm>
            <a:off x="940526" y="2155371"/>
            <a:ext cx="10293531" cy="3984172"/>
          </a:xfrm>
        </p:spPr>
        <p:txBody>
          <a:bodyPr>
            <a:normAutofit fontScale="70000" lnSpcReduction="20000"/>
          </a:bodyPr>
          <a:lstStyle/>
          <a:p>
            <a:endParaRPr lang="ru-RU" dirty="0"/>
          </a:p>
          <a:p>
            <a:pPr algn="just"/>
            <a:r>
              <a:rPr lang="en-US" dirty="0" smtClean="0"/>
              <a:t>Today, the empirical </a:t>
            </a:r>
            <a:r>
              <a:rPr lang="en-US" dirty="0" smtClean="0">
                <a:solidFill>
                  <a:srgbClr val="FF0000"/>
                </a:solidFill>
              </a:rPr>
              <a:t>phase </a:t>
            </a:r>
            <a:r>
              <a:rPr lang="en-US" dirty="0" smtClean="0"/>
              <a:t>is most </a:t>
            </a:r>
            <a:r>
              <a:rPr lang="en-US" dirty="0" smtClean="0">
                <a:solidFill>
                  <a:srgbClr val="FF0000"/>
                </a:solidFill>
              </a:rPr>
              <a:t>often </a:t>
            </a:r>
            <a:r>
              <a:rPr lang="en-US" dirty="0" smtClean="0"/>
              <a:t>associated with folk medicine.</a:t>
            </a:r>
          </a:p>
          <a:p>
            <a:pPr algn="just"/>
            <a:r>
              <a:rPr lang="en-US" dirty="0" smtClean="0"/>
              <a:t>Some people gain their first experiences and skills and from them become the first "doctors" (doctors who are not professionals, but ordinary people who heal with experience).</a:t>
            </a:r>
          </a:p>
          <a:p>
            <a:pPr algn="just"/>
            <a:r>
              <a:rPr lang="en-US" dirty="0" smtClean="0"/>
              <a:t>The skill of this form of healing (by experience) is passed down from generation to generation in the same family.</a:t>
            </a:r>
          </a:p>
          <a:p>
            <a:pPr algn="just"/>
            <a:r>
              <a:rPr lang="en-US" dirty="0" smtClean="0"/>
              <a:t>This work is most </a:t>
            </a:r>
            <a:r>
              <a:rPr lang="en-US" dirty="0" smtClean="0">
                <a:solidFill>
                  <a:srgbClr val="FF0000"/>
                </a:solidFill>
              </a:rPr>
              <a:t>often</a:t>
            </a:r>
            <a:r>
              <a:rPr lang="en-US" dirty="0" smtClean="0"/>
              <a:t> done by women who "...heal by suggestion, as a consolation to propitiate the demon that is the cause of the disease (incantation)...".</a:t>
            </a:r>
            <a:r>
              <a:rPr lang="ru-RU" dirty="0" smtClean="0"/>
              <a:t>  </a:t>
            </a:r>
            <a:endParaRPr lang="en-US" dirty="0" smtClean="0"/>
          </a:p>
          <a:p>
            <a:pPr algn="just"/>
            <a:r>
              <a:rPr lang="en-US" dirty="0" smtClean="0"/>
              <a:t>Men are less likely to deal with empiricism and most </a:t>
            </a:r>
            <a:r>
              <a:rPr lang="en-US" dirty="0" smtClean="0">
                <a:solidFill>
                  <a:srgbClr val="FF0000"/>
                </a:solidFill>
              </a:rPr>
              <a:t>often </a:t>
            </a:r>
            <a:r>
              <a:rPr lang="en-US" dirty="0" smtClean="0"/>
              <a:t>provide services in surgery and </a:t>
            </a:r>
            <a:r>
              <a:rPr lang="en-US" dirty="0" err="1" smtClean="0"/>
              <a:t>traumatology</a:t>
            </a:r>
            <a:r>
              <a:rPr lang="en-US" dirty="0" smtClean="0"/>
              <a:t>.</a:t>
            </a:r>
          </a:p>
          <a:p>
            <a:pPr algn="just"/>
            <a:r>
              <a:rPr lang="en-US" dirty="0" smtClean="0"/>
              <a:t>Empirical medicine is not burdened with theory, because it was the result of observation and experience.</a:t>
            </a:r>
          </a:p>
          <a:p>
            <a:pPr algn="just"/>
            <a:r>
              <a:rPr lang="en-US" dirty="0" smtClean="0"/>
              <a:t>The empirical form of treatment is the subject of various records over time, so that these experiences become one of the sources of modern medical </a:t>
            </a:r>
            <a:r>
              <a:rPr lang="en-US" dirty="0" smtClean="0">
                <a:solidFill>
                  <a:srgbClr val="FF0000"/>
                </a:solidFill>
              </a:rPr>
              <a:t>science.</a:t>
            </a:r>
            <a:r>
              <a:rPr lang="en-US" dirty="0" smtClean="0"/>
              <a:t> "This is evidenced by numerous studies - studied and unstudied - in which empiricism </a:t>
            </a:r>
            <a:r>
              <a:rPr lang="en-US" dirty="0" smtClean="0">
                <a:solidFill>
                  <a:srgbClr val="FF0000"/>
                </a:solidFill>
              </a:rPr>
              <a:t>is described </a:t>
            </a:r>
            <a:r>
              <a:rPr lang="en-US" dirty="0" smtClean="0"/>
              <a:t>among primitive tribes: in Sumatra, Java, among the Mosquito Indians, Bush blacks and others."</a:t>
            </a:r>
            <a:endParaRPr lang="en-US" dirty="0"/>
          </a:p>
        </p:txBody>
      </p:sp>
    </p:spTree>
    <p:extLst>
      <p:ext uri="{BB962C8B-B14F-4D97-AF65-F5344CB8AC3E}">
        <p14:creationId xmlns:p14="http://schemas.microsoft.com/office/powerpoint/2010/main" xmlns="" val="732844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11215A4-E6D6-4E47-8CFC-6441E7FCE00A}"/>
              </a:ext>
            </a:extLst>
          </p:cNvPr>
          <p:cNvSpPr>
            <a:spLocks noGrp="1"/>
          </p:cNvSpPr>
          <p:nvPr>
            <p:ph type="title"/>
          </p:nvPr>
        </p:nvSpPr>
        <p:spPr/>
        <p:txBody>
          <a:bodyPr/>
          <a:lstStyle/>
          <a:p>
            <a:r>
              <a:rPr lang="en-US" dirty="0" smtClean="0"/>
              <a:t>Magical</a:t>
            </a:r>
            <a:endParaRPr lang="en-US" dirty="0"/>
          </a:p>
        </p:txBody>
      </p:sp>
      <p:sp>
        <p:nvSpPr>
          <p:cNvPr id="3" name="Content Placeholder 2">
            <a:extLst>
              <a:ext uri="{FF2B5EF4-FFF2-40B4-BE49-F238E27FC236}">
                <a16:creationId xmlns="" xmlns:a16="http://schemas.microsoft.com/office/drawing/2014/main" id="{B0E6476A-EEDF-4E03-96F8-58C2A4A9BD09}"/>
              </a:ext>
            </a:extLst>
          </p:cNvPr>
          <p:cNvSpPr>
            <a:spLocks noGrp="1"/>
          </p:cNvSpPr>
          <p:nvPr>
            <p:ph idx="1"/>
          </p:nvPr>
        </p:nvSpPr>
        <p:spPr>
          <a:xfrm>
            <a:off x="1110343" y="2142309"/>
            <a:ext cx="9786255" cy="3733559"/>
          </a:xfrm>
        </p:spPr>
        <p:txBody>
          <a:bodyPr>
            <a:normAutofit fontScale="92500" lnSpcReduction="20000"/>
          </a:bodyPr>
          <a:lstStyle/>
          <a:p>
            <a:pPr marL="0" indent="0" algn="just">
              <a:buNone/>
            </a:pPr>
            <a:endParaRPr lang="ru-RU" dirty="0"/>
          </a:p>
          <a:p>
            <a:pPr algn="just"/>
            <a:r>
              <a:rPr lang="en-US" dirty="0" smtClean="0"/>
              <a:t>The first doctors are sorcerers, shamans, sorcerers who use magic.</a:t>
            </a:r>
          </a:p>
          <a:p>
            <a:pPr algn="just"/>
            <a:r>
              <a:rPr lang="en-US" dirty="0" smtClean="0"/>
              <a:t>In addition to treatment using methods acquired through experience, man also uses spells, magic (ritual songs, dances, etc.)</a:t>
            </a:r>
          </a:p>
          <a:p>
            <a:pPr algn="just"/>
            <a:r>
              <a:rPr lang="en-US" dirty="0" smtClean="0"/>
              <a:t>Treatment with magic is based on the belief "...that the disease is a demon that entered the patient, so the demon should be appeased and removed from the patient by various actions (spells, amulets)...“</a:t>
            </a:r>
          </a:p>
          <a:p>
            <a:pPr algn="just"/>
            <a:r>
              <a:rPr lang="en-US" dirty="0" smtClean="0"/>
              <a:t>For the most part, treatment is based on the effect of suggestions.</a:t>
            </a:r>
          </a:p>
          <a:p>
            <a:pPr algn="just"/>
            <a:r>
              <a:rPr lang="en-US" dirty="0" smtClean="0"/>
              <a:t>Religion is developing more and more, which </a:t>
            </a:r>
            <a:r>
              <a:rPr lang="en-US" dirty="0" smtClean="0">
                <a:solidFill>
                  <a:srgbClr val="FF0000"/>
                </a:solidFill>
              </a:rPr>
              <a:t>introduces</a:t>
            </a:r>
            <a:r>
              <a:rPr lang="en-US" dirty="0" smtClean="0"/>
              <a:t> the complex relationship between God and man into treatment.</a:t>
            </a:r>
            <a:endParaRPr lang="en-US" dirty="0"/>
          </a:p>
        </p:txBody>
      </p:sp>
    </p:spTree>
    <p:extLst>
      <p:ext uri="{BB962C8B-B14F-4D97-AF65-F5344CB8AC3E}">
        <p14:creationId xmlns:p14="http://schemas.microsoft.com/office/powerpoint/2010/main" xmlns="" val="3126823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1637B59-D44C-49DA-A608-C003967E0CFC}"/>
              </a:ext>
            </a:extLst>
          </p:cNvPr>
          <p:cNvSpPr>
            <a:spLocks noGrp="1"/>
          </p:cNvSpPr>
          <p:nvPr>
            <p:ph type="title"/>
          </p:nvPr>
        </p:nvSpPr>
        <p:spPr/>
        <p:txBody>
          <a:bodyPr/>
          <a:lstStyle/>
          <a:p>
            <a:r>
              <a:rPr lang="en-US" dirty="0" smtClean="0"/>
              <a:t>Magical</a:t>
            </a:r>
            <a:endParaRPr lang="en-US" dirty="0"/>
          </a:p>
        </p:txBody>
      </p:sp>
      <p:sp>
        <p:nvSpPr>
          <p:cNvPr id="3" name="Content Placeholder 2">
            <a:extLst>
              <a:ext uri="{FF2B5EF4-FFF2-40B4-BE49-F238E27FC236}">
                <a16:creationId xmlns="" xmlns:a16="http://schemas.microsoft.com/office/drawing/2014/main" id="{B777656D-B8C0-4E71-9A61-4985A6077D2E}"/>
              </a:ext>
            </a:extLst>
          </p:cNvPr>
          <p:cNvSpPr>
            <a:spLocks noGrp="1"/>
          </p:cNvSpPr>
          <p:nvPr>
            <p:ph idx="1"/>
          </p:nvPr>
        </p:nvSpPr>
        <p:spPr/>
        <p:txBody>
          <a:bodyPr/>
          <a:lstStyle/>
          <a:p>
            <a:pPr algn="just"/>
            <a:r>
              <a:rPr lang="en-US" dirty="0" smtClean="0"/>
              <a:t>Magic and religion played a large role in the medicine of prehistoric or early human </a:t>
            </a:r>
            <a:r>
              <a:rPr lang="en-US" dirty="0" smtClean="0">
                <a:solidFill>
                  <a:srgbClr val="FF0000"/>
                </a:solidFill>
              </a:rPr>
              <a:t>society.</a:t>
            </a:r>
            <a:r>
              <a:rPr lang="en-US" dirty="0" smtClean="0"/>
              <a:t> The oral administration of a herbal remedy or medicine was accompanied by incantations, dancing, grimacing and all sorts of magic tricks. Therefore, the first </a:t>
            </a:r>
            <a:r>
              <a:rPr lang="en-US" dirty="0" smtClean="0">
                <a:solidFill>
                  <a:srgbClr val="FF0000"/>
                </a:solidFill>
              </a:rPr>
              <a:t>physicians, or "physicians," </a:t>
            </a:r>
            <a:r>
              <a:rPr lang="en-US" dirty="0" smtClean="0"/>
              <a:t>were sorcerers. The use of amulets and talismans, which is still prevalent in modern times, is of ancient origin.</a:t>
            </a:r>
            <a:endParaRPr lang="en-US" dirty="0"/>
          </a:p>
        </p:txBody>
      </p:sp>
    </p:spTree>
    <p:extLst>
      <p:ext uri="{BB962C8B-B14F-4D97-AF65-F5344CB8AC3E}">
        <p14:creationId xmlns:p14="http://schemas.microsoft.com/office/powerpoint/2010/main" xmlns="" val="1922784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0360E6E-3440-47E9-9F18-A884A4164F8A}"/>
              </a:ext>
            </a:extLst>
          </p:cNvPr>
          <p:cNvSpPr>
            <a:spLocks noGrp="1"/>
          </p:cNvSpPr>
          <p:nvPr>
            <p:ph type="title"/>
          </p:nvPr>
        </p:nvSpPr>
        <p:spPr/>
        <p:txBody>
          <a:bodyPr/>
          <a:lstStyle/>
          <a:p>
            <a:r>
              <a:rPr lang="en-US" dirty="0" smtClean="0"/>
              <a:t>Magical-religious</a:t>
            </a:r>
            <a:endParaRPr lang="en-US" dirty="0"/>
          </a:p>
        </p:txBody>
      </p:sp>
      <p:sp>
        <p:nvSpPr>
          <p:cNvPr id="3" name="Content Placeholder 2">
            <a:extLst>
              <a:ext uri="{FF2B5EF4-FFF2-40B4-BE49-F238E27FC236}">
                <a16:creationId xmlns="" xmlns:a16="http://schemas.microsoft.com/office/drawing/2014/main" id="{E374D4B0-A3F8-4768-93F9-4F1A0B10E376}"/>
              </a:ext>
            </a:extLst>
          </p:cNvPr>
          <p:cNvSpPr>
            <a:spLocks noGrp="1"/>
          </p:cNvSpPr>
          <p:nvPr>
            <p:ph idx="1"/>
          </p:nvPr>
        </p:nvSpPr>
        <p:spPr>
          <a:xfrm>
            <a:off x="1136469" y="2194560"/>
            <a:ext cx="9760128" cy="3681308"/>
          </a:xfrm>
        </p:spPr>
        <p:txBody>
          <a:bodyPr>
            <a:normAutofit lnSpcReduction="10000"/>
          </a:bodyPr>
          <a:lstStyle/>
          <a:p>
            <a:pPr marL="0" indent="0">
              <a:buNone/>
            </a:pPr>
            <a:endParaRPr lang="sr-Cyrl-RS" dirty="0"/>
          </a:p>
          <a:p>
            <a:pPr algn="just"/>
            <a:r>
              <a:rPr lang="en-US" dirty="0" smtClean="0"/>
              <a:t>The doctor is a priest.</a:t>
            </a:r>
          </a:p>
          <a:p>
            <a:pPr algn="just"/>
            <a:r>
              <a:rPr lang="en-US" dirty="0" smtClean="0"/>
              <a:t>Illness is God's punishment, treatment is based on </a:t>
            </a:r>
            <a:r>
              <a:rPr lang="en-US" dirty="0" smtClean="0">
                <a:solidFill>
                  <a:srgbClr val="FF0000"/>
                </a:solidFill>
              </a:rPr>
              <a:t>prayers</a:t>
            </a:r>
            <a:r>
              <a:rPr lang="en-US" dirty="0" smtClean="0"/>
              <a:t> and mysticism.</a:t>
            </a:r>
          </a:p>
          <a:p>
            <a:pPr algn="just"/>
            <a:r>
              <a:rPr lang="en-US" dirty="0" smtClean="0"/>
              <a:t>Stars are </a:t>
            </a:r>
            <a:r>
              <a:rPr lang="en-US" dirty="0" smtClean="0">
                <a:solidFill>
                  <a:srgbClr val="FF0000"/>
                </a:solidFill>
              </a:rPr>
              <a:t>looked</a:t>
            </a:r>
            <a:r>
              <a:rPr lang="en-US" dirty="0" smtClean="0"/>
              <a:t> at, primitive prognostication is created.</a:t>
            </a:r>
          </a:p>
          <a:p>
            <a:pPr algn="just"/>
            <a:r>
              <a:rPr lang="en-US" dirty="0" smtClean="0"/>
              <a:t>More and more, the first doctors are appearing who observe man, and the many influences on his health.</a:t>
            </a:r>
          </a:p>
          <a:p>
            <a:pPr algn="just"/>
            <a:r>
              <a:rPr lang="en-US" dirty="0" smtClean="0"/>
              <a:t>Anatomy and physiology (blood, </a:t>
            </a:r>
            <a:r>
              <a:rPr lang="en-US" dirty="0" smtClean="0">
                <a:solidFill>
                  <a:srgbClr val="FF0000"/>
                </a:solidFill>
              </a:rPr>
              <a:t>bile</a:t>
            </a:r>
            <a:r>
              <a:rPr lang="en-US" dirty="0" smtClean="0"/>
              <a:t>, urine, </a:t>
            </a:r>
            <a:r>
              <a:rPr lang="en-US" dirty="0" smtClean="0">
                <a:solidFill>
                  <a:srgbClr val="FF0000"/>
                </a:solidFill>
              </a:rPr>
              <a:t>saliva</a:t>
            </a:r>
            <a:r>
              <a:rPr lang="en-US" dirty="0" smtClean="0"/>
              <a:t>, lymph, menstrual blood) are studied and their disorder is considered to be the cause of disease.</a:t>
            </a:r>
            <a:endParaRPr lang="en-US" dirty="0"/>
          </a:p>
        </p:txBody>
      </p:sp>
    </p:spTree>
    <p:extLst>
      <p:ext uri="{BB962C8B-B14F-4D97-AF65-F5344CB8AC3E}">
        <p14:creationId xmlns:p14="http://schemas.microsoft.com/office/powerpoint/2010/main" xmlns="" val="34505337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2676C9C-81D2-4F30-808E-F999DA5F2181}"/>
              </a:ext>
            </a:extLst>
          </p:cNvPr>
          <p:cNvSpPr>
            <a:spLocks noGrp="1"/>
          </p:cNvSpPr>
          <p:nvPr>
            <p:ph type="title"/>
          </p:nvPr>
        </p:nvSpPr>
        <p:spPr/>
        <p:txBody>
          <a:bodyPr>
            <a:normAutofit fontScale="90000"/>
          </a:bodyPr>
          <a:lstStyle/>
          <a:p>
            <a:r>
              <a:rPr lang="en-US" dirty="0" smtClean="0"/>
              <a:t>Humorous </a:t>
            </a:r>
            <a:r>
              <a:rPr lang="sr-Cyrl-RS" dirty="0"/>
              <a:t>	</a:t>
            </a:r>
            <a:br>
              <a:rPr lang="sr-Cyrl-RS" dirty="0"/>
            </a:br>
            <a:endParaRPr lang="en-US" dirty="0"/>
          </a:p>
        </p:txBody>
      </p:sp>
      <p:sp>
        <p:nvSpPr>
          <p:cNvPr id="3" name="Content Placeholder 2">
            <a:extLst>
              <a:ext uri="{FF2B5EF4-FFF2-40B4-BE49-F238E27FC236}">
                <a16:creationId xmlns="" xmlns:a16="http://schemas.microsoft.com/office/drawing/2014/main" id="{E9C90555-C8E1-4030-B6A2-21B9CD2389B7}"/>
              </a:ext>
            </a:extLst>
          </p:cNvPr>
          <p:cNvSpPr>
            <a:spLocks noGrp="1"/>
          </p:cNvSpPr>
          <p:nvPr>
            <p:ph idx="1"/>
          </p:nvPr>
        </p:nvSpPr>
        <p:spPr>
          <a:xfrm>
            <a:off x="1280160" y="2782388"/>
            <a:ext cx="9616437" cy="3093479"/>
          </a:xfrm>
        </p:spPr>
        <p:txBody>
          <a:bodyPr/>
          <a:lstStyle/>
          <a:p>
            <a:pPr algn="just"/>
            <a:r>
              <a:rPr lang="en-US" dirty="0" smtClean="0"/>
              <a:t>Medicine becomes a biological science and the "art of healing" (</a:t>
            </a:r>
            <a:r>
              <a:rPr lang="en-US" dirty="0" err="1" smtClean="0"/>
              <a:t>ars</a:t>
            </a:r>
            <a:r>
              <a:rPr lang="en-US" dirty="0" smtClean="0"/>
              <a:t> </a:t>
            </a:r>
            <a:r>
              <a:rPr lang="en-US" dirty="0" err="1" smtClean="0"/>
              <a:t>medicina</a:t>
            </a:r>
            <a:r>
              <a:rPr lang="en-US" dirty="0" smtClean="0"/>
              <a:t>), which is based on scientific principles, biomedical research, modern medical technologies for diagnosis and treatment of injuries and diseases, application of drugs, surgical procedures and other forms of treatment.</a:t>
            </a:r>
            <a:endParaRPr lang="en-US" dirty="0"/>
          </a:p>
        </p:txBody>
      </p:sp>
    </p:spTree>
    <p:extLst>
      <p:ext uri="{BB962C8B-B14F-4D97-AF65-F5344CB8AC3E}">
        <p14:creationId xmlns:p14="http://schemas.microsoft.com/office/powerpoint/2010/main" xmlns="" val="2317906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F0F0CDF-D415-4A8A-A50F-5867C50275FD}"/>
              </a:ext>
            </a:extLst>
          </p:cNvPr>
          <p:cNvSpPr>
            <a:spLocks noGrp="1"/>
          </p:cNvSpPr>
          <p:nvPr>
            <p:ph type="title"/>
          </p:nvPr>
        </p:nvSpPr>
        <p:spPr/>
        <p:txBody>
          <a:bodyPr>
            <a:normAutofit/>
          </a:bodyPr>
          <a:lstStyle/>
          <a:p>
            <a:r>
              <a:rPr lang="en-US" b="1" dirty="0" smtClean="0"/>
              <a:t>The beginnings of medicine</a:t>
            </a:r>
            <a:endParaRPr lang="en-US" dirty="0"/>
          </a:p>
        </p:txBody>
      </p:sp>
      <p:sp>
        <p:nvSpPr>
          <p:cNvPr id="3" name="Content Placeholder 2">
            <a:extLst>
              <a:ext uri="{FF2B5EF4-FFF2-40B4-BE49-F238E27FC236}">
                <a16:creationId xmlns="" xmlns:a16="http://schemas.microsoft.com/office/drawing/2014/main" id="{F737629A-4D93-40DE-8741-423409642C8E}"/>
              </a:ext>
            </a:extLst>
          </p:cNvPr>
          <p:cNvSpPr>
            <a:spLocks noGrp="1"/>
          </p:cNvSpPr>
          <p:nvPr>
            <p:ph idx="1"/>
          </p:nvPr>
        </p:nvSpPr>
        <p:spPr/>
        <p:txBody>
          <a:bodyPr>
            <a:normAutofit fontScale="92500"/>
          </a:bodyPr>
          <a:lstStyle/>
          <a:p>
            <a:pPr algn="just"/>
            <a:r>
              <a:rPr lang="en-US" dirty="0" smtClean="0"/>
              <a:t>One of the more </a:t>
            </a:r>
            <a:r>
              <a:rPr lang="en-US" dirty="0" smtClean="0">
                <a:solidFill>
                  <a:srgbClr val="FF0000"/>
                </a:solidFill>
              </a:rPr>
              <a:t>famous</a:t>
            </a:r>
            <a:r>
              <a:rPr lang="en-US" dirty="0" smtClean="0"/>
              <a:t> historians of medicine, Paul </a:t>
            </a:r>
            <a:r>
              <a:rPr lang="en-US" dirty="0" err="1" smtClean="0"/>
              <a:t>Cardeno</a:t>
            </a:r>
            <a:r>
              <a:rPr lang="en-US" dirty="0" smtClean="0"/>
              <a:t>, who </a:t>
            </a:r>
            <a:r>
              <a:rPr lang="en-US" dirty="0" smtClean="0">
                <a:solidFill>
                  <a:srgbClr val="FF0000"/>
                </a:solidFill>
              </a:rPr>
              <a:t>died</a:t>
            </a:r>
            <a:r>
              <a:rPr lang="en-US" dirty="0" smtClean="0"/>
              <a:t> during the Second World </a:t>
            </a:r>
            <a:r>
              <a:rPr lang="en-US" dirty="0" smtClean="0">
                <a:solidFill>
                  <a:srgbClr val="FF0000"/>
                </a:solidFill>
              </a:rPr>
              <a:t>War</a:t>
            </a:r>
            <a:r>
              <a:rPr lang="en-US" dirty="0" smtClean="0"/>
              <a:t> in 1944, </a:t>
            </a:r>
            <a:r>
              <a:rPr lang="en-US" dirty="0" smtClean="0">
                <a:solidFill>
                  <a:srgbClr val="FF0000"/>
                </a:solidFill>
              </a:rPr>
              <a:t>wrote</a:t>
            </a:r>
            <a:r>
              <a:rPr lang="en-US" dirty="0" smtClean="0"/>
              <a:t> the following in one of </a:t>
            </a:r>
            <a:r>
              <a:rPr lang="en-US" dirty="0" smtClean="0">
                <a:solidFill>
                  <a:srgbClr val="FF0000"/>
                </a:solidFill>
              </a:rPr>
              <a:t>his </a:t>
            </a:r>
            <a:r>
              <a:rPr lang="en-US" dirty="0" smtClean="0"/>
              <a:t>last </a:t>
            </a:r>
            <a:r>
              <a:rPr lang="en-US" dirty="0" smtClean="0">
                <a:solidFill>
                  <a:srgbClr val="FF0000"/>
                </a:solidFill>
              </a:rPr>
              <a:t>letters</a:t>
            </a:r>
            <a:r>
              <a:rPr lang="en-US" dirty="0" smtClean="0"/>
              <a:t> before his death: "We </a:t>
            </a:r>
            <a:r>
              <a:rPr lang="en-US" dirty="0" smtClean="0">
                <a:solidFill>
                  <a:srgbClr val="FF0000"/>
                </a:solidFill>
              </a:rPr>
              <a:t>were taught that </a:t>
            </a:r>
            <a:r>
              <a:rPr lang="en-US" dirty="0" smtClean="0"/>
              <a:t>the history of medicine begins with the </a:t>
            </a:r>
            <a:r>
              <a:rPr lang="en-US" dirty="0" smtClean="0">
                <a:solidFill>
                  <a:srgbClr val="FF0000"/>
                </a:solidFill>
              </a:rPr>
              <a:t>ancient</a:t>
            </a:r>
            <a:r>
              <a:rPr lang="en-US" dirty="0" smtClean="0"/>
              <a:t> Greeks, and that in Greece are beginnings </a:t>
            </a:r>
            <a:r>
              <a:rPr lang="en-US" dirty="0" smtClean="0">
                <a:solidFill>
                  <a:schemeClr val="tx1"/>
                </a:solidFill>
              </a:rPr>
              <a:t>of medicine </a:t>
            </a:r>
            <a:r>
              <a:rPr lang="en-US" dirty="0" smtClean="0"/>
              <a:t>and </a:t>
            </a:r>
            <a:r>
              <a:rPr lang="en-US" dirty="0" smtClean="0">
                <a:solidFill>
                  <a:srgbClr val="FF0000"/>
                </a:solidFill>
              </a:rPr>
              <a:t>all</a:t>
            </a:r>
            <a:r>
              <a:rPr lang="en-US" dirty="0" smtClean="0"/>
              <a:t> </a:t>
            </a:r>
            <a:r>
              <a:rPr lang="en-US" dirty="0" smtClean="0">
                <a:solidFill>
                  <a:srgbClr val="FF0000"/>
                </a:solidFill>
              </a:rPr>
              <a:t>kinds </a:t>
            </a:r>
            <a:r>
              <a:rPr lang="en-US" dirty="0" smtClean="0"/>
              <a:t>of medical </a:t>
            </a:r>
            <a:r>
              <a:rPr lang="en-US" dirty="0" smtClean="0">
                <a:solidFill>
                  <a:srgbClr val="FF0000"/>
                </a:solidFill>
              </a:rPr>
              <a:t>thoughts</a:t>
            </a:r>
            <a:r>
              <a:rPr lang="en-US" dirty="0" smtClean="0"/>
              <a:t>. </a:t>
            </a:r>
            <a:r>
              <a:rPr lang="en-US" dirty="0" smtClean="0">
                <a:solidFill>
                  <a:srgbClr val="FF0000"/>
                </a:solidFill>
              </a:rPr>
              <a:t>As</a:t>
            </a:r>
            <a:r>
              <a:rPr lang="en-US" dirty="0" smtClean="0"/>
              <a:t> </a:t>
            </a:r>
            <a:r>
              <a:rPr lang="en-US" dirty="0" smtClean="0">
                <a:solidFill>
                  <a:srgbClr val="FF0000"/>
                </a:solidFill>
              </a:rPr>
              <a:t>our</a:t>
            </a:r>
            <a:r>
              <a:rPr lang="en-US" dirty="0" smtClean="0"/>
              <a:t> knowledge changes, I </a:t>
            </a:r>
            <a:r>
              <a:rPr lang="en-US" dirty="0" smtClean="0">
                <a:solidFill>
                  <a:srgbClr val="FF0000"/>
                </a:solidFill>
              </a:rPr>
              <a:t>now know </a:t>
            </a:r>
            <a:r>
              <a:rPr lang="en-US" dirty="0" smtClean="0"/>
              <a:t>that they </a:t>
            </a:r>
            <a:r>
              <a:rPr lang="en-US" dirty="0" smtClean="0">
                <a:solidFill>
                  <a:srgbClr val="FF0000"/>
                </a:solidFill>
              </a:rPr>
              <a:t>were</a:t>
            </a:r>
            <a:r>
              <a:rPr lang="en-US" dirty="0" smtClean="0"/>
              <a:t> </a:t>
            </a:r>
            <a:r>
              <a:rPr lang="en-US" dirty="0" smtClean="0">
                <a:solidFill>
                  <a:srgbClr val="FF0000"/>
                </a:solidFill>
              </a:rPr>
              <a:t>mistaken</a:t>
            </a:r>
            <a:r>
              <a:rPr lang="en-US" dirty="0" smtClean="0"/>
              <a:t>. Not only medicine but also medical </a:t>
            </a:r>
            <a:r>
              <a:rPr lang="en-US" dirty="0" smtClean="0">
                <a:solidFill>
                  <a:srgbClr val="FF0000"/>
                </a:solidFill>
              </a:rPr>
              <a:t>thought</a:t>
            </a:r>
            <a:r>
              <a:rPr lang="en-US" dirty="0" smtClean="0"/>
              <a:t> existed several thousand years before the first Greek doctors </a:t>
            </a:r>
            <a:r>
              <a:rPr lang="en-US" dirty="0" smtClean="0">
                <a:solidFill>
                  <a:srgbClr val="FF0000"/>
                </a:solidFill>
              </a:rPr>
              <a:t>appeared.</a:t>
            </a:r>
            <a:r>
              <a:rPr lang="en-US" dirty="0" smtClean="0"/>
              <a:t> </a:t>
            </a:r>
            <a:r>
              <a:rPr lang="en-US" dirty="0" smtClean="0">
                <a:solidFill>
                  <a:srgbClr val="FF0000"/>
                </a:solidFill>
              </a:rPr>
              <a:t>Despite</a:t>
            </a:r>
            <a:r>
              <a:rPr lang="en-US" dirty="0" smtClean="0"/>
              <a:t> the </a:t>
            </a:r>
            <a:r>
              <a:rPr lang="en-US" dirty="0" smtClean="0">
                <a:solidFill>
                  <a:srgbClr val="FF0000"/>
                </a:solidFill>
              </a:rPr>
              <a:t>unreliability </a:t>
            </a:r>
            <a:r>
              <a:rPr lang="en-US" dirty="0" smtClean="0"/>
              <a:t>of tradition, ancient understandings of medical history have </a:t>
            </a:r>
            <a:r>
              <a:rPr lang="en-US" dirty="0" smtClean="0">
                <a:solidFill>
                  <a:srgbClr val="FF0000"/>
                </a:solidFill>
              </a:rPr>
              <a:t>become</a:t>
            </a:r>
            <a:r>
              <a:rPr lang="en-US" dirty="0" smtClean="0"/>
              <a:t> </a:t>
            </a:r>
            <a:r>
              <a:rPr lang="en-US" dirty="0" smtClean="0">
                <a:solidFill>
                  <a:srgbClr val="FF0000"/>
                </a:solidFill>
              </a:rPr>
              <a:t>accessible </a:t>
            </a:r>
            <a:r>
              <a:rPr lang="en-US" dirty="0" smtClean="0"/>
              <a:t>to us. If I am </a:t>
            </a:r>
            <a:r>
              <a:rPr lang="en-US" dirty="0" smtClean="0">
                <a:solidFill>
                  <a:srgbClr val="FF0000"/>
                </a:solidFill>
              </a:rPr>
              <a:t>destined</a:t>
            </a:r>
            <a:r>
              <a:rPr lang="en-US" dirty="0" smtClean="0"/>
              <a:t> to survive this </a:t>
            </a:r>
            <a:r>
              <a:rPr lang="en-US" dirty="0" smtClean="0">
                <a:solidFill>
                  <a:srgbClr val="FF0000"/>
                </a:solidFill>
              </a:rPr>
              <a:t>war</a:t>
            </a:r>
            <a:r>
              <a:rPr lang="en-US" dirty="0" smtClean="0"/>
              <a:t>, I will submit my life </a:t>
            </a:r>
            <a:r>
              <a:rPr lang="en-US" dirty="0" smtClean="0">
                <a:solidFill>
                  <a:srgbClr val="FF0000"/>
                </a:solidFill>
              </a:rPr>
              <a:t>to those </a:t>
            </a:r>
            <a:r>
              <a:rPr lang="en-US" dirty="0" smtClean="0"/>
              <a:t>worlds».</a:t>
            </a:r>
            <a:endParaRPr lang="ru-RU" dirty="0"/>
          </a:p>
          <a:p>
            <a:endParaRPr lang="en-US" dirty="0"/>
          </a:p>
        </p:txBody>
      </p:sp>
    </p:spTree>
    <p:extLst>
      <p:ext uri="{BB962C8B-B14F-4D97-AF65-F5344CB8AC3E}">
        <p14:creationId xmlns:p14="http://schemas.microsoft.com/office/powerpoint/2010/main" xmlns="" val="8702499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3A4A835-627F-4EEC-A7DF-491957DAFA93}"/>
              </a:ext>
            </a:extLst>
          </p:cNvPr>
          <p:cNvSpPr>
            <a:spLocks noGrp="1"/>
          </p:cNvSpPr>
          <p:nvPr>
            <p:ph idx="1"/>
          </p:nvPr>
        </p:nvSpPr>
        <p:spPr>
          <a:xfrm>
            <a:off x="1295401" y="2556931"/>
            <a:ext cx="9601196" cy="3496735"/>
          </a:xfrm>
        </p:spPr>
        <p:txBody>
          <a:bodyPr>
            <a:normAutofit fontScale="70000" lnSpcReduction="20000"/>
          </a:bodyPr>
          <a:lstStyle/>
          <a:p>
            <a:pPr algn="just"/>
            <a:r>
              <a:rPr lang="en-US" dirty="0" smtClean="0"/>
              <a:t>The prehistoric </a:t>
            </a:r>
            <a:r>
              <a:rPr lang="en-US" dirty="0" smtClean="0">
                <a:solidFill>
                  <a:srgbClr val="FF0000"/>
                </a:solidFill>
              </a:rPr>
              <a:t>site</a:t>
            </a:r>
            <a:r>
              <a:rPr lang="en-US" dirty="0" smtClean="0"/>
              <a:t> of Stonehenge was a place where the sick and injured came because of the healing powers they believed the megaliths had, according to archaeologists in London.</a:t>
            </a:r>
          </a:p>
          <a:p>
            <a:pPr algn="just"/>
            <a:r>
              <a:rPr lang="en-US" dirty="0" smtClean="0"/>
              <a:t>In accordance with the characteristics of the primitive way of thinking, the way of life and the social organization of the lowest level, magical-religious medicine also developed. Sorcerers, magicians, sorcerers, shamans, did not heal with the use of natural agents, but with magical power and knowledge given by God.</a:t>
            </a:r>
          </a:p>
          <a:p>
            <a:pPr algn="just"/>
            <a:r>
              <a:rPr lang="en-US" dirty="0" smtClean="0"/>
              <a:t>Thoughts of primitive peoples are characterized by "animism" or "fetishism“</a:t>
            </a:r>
          </a:p>
          <a:p>
            <a:pPr algn="just"/>
            <a:r>
              <a:rPr lang="en-US" dirty="0" smtClean="0"/>
              <a:t>According to them, </a:t>
            </a:r>
            <a:r>
              <a:rPr lang="en-US" dirty="0" smtClean="0">
                <a:solidFill>
                  <a:srgbClr val="FF0000"/>
                </a:solidFill>
              </a:rPr>
              <a:t>all </a:t>
            </a:r>
            <a:r>
              <a:rPr lang="en-US" dirty="0" smtClean="0"/>
              <a:t>people and objects had a soul, and it left the person during sleep or after death, but it is still present in life and moves to the healthy and causes diseases in them. Therefore, in order to expel it from the body, prehistoric man believed that he should resort to various types of "tricks".</a:t>
            </a:r>
          </a:p>
          <a:p>
            <a:pPr algn="just"/>
            <a:r>
              <a:rPr lang="en-US" dirty="0" smtClean="0"/>
              <a:t>Therefore, the disease enters the human body and soul, and in order to </a:t>
            </a:r>
            <a:r>
              <a:rPr lang="en-US" dirty="0" smtClean="0">
                <a:solidFill>
                  <a:srgbClr val="FF0000"/>
                </a:solidFill>
              </a:rPr>
              <a:t>cleanse </a:t>
            </a:r>
            <a:r>
              <a:rPr lang="en-US" dirty="0" smtClean="0"/>
              <a:t>and heal the body and soul, it is necessary to expel the evil spirit from the body.</a:t>
            </a:r>
          </a:p>
          <a:p>
            <a:pPr algn="just"/>
            <a:r>
              <a:rPr lang="en-US" dirty="0" smtClean="0"/>
              <a:t>Primitive peoples also considered the main causes of illness to be the witchcraft of other persons, the whims of demons or the punishments of </a:t>
            </a:r>
            <a:r>
              <a:rPr lang="en-US" dirty="0" smtClean="0">
                <a:solidFill>
                  <a:srgbClr val="FF0000"/>
                </a:solidFill>
              </a:rPr>
              <a:t>enraged </a:t>
            </a:r>
            <a:r>
              <a:rPr lang="en-US" dirty="0" smtClean="0"/>
              <a:t>gods.</a:t>
            </a:r>
            <a:endParaRPr lang="en-US" dirty="0"/>
          </a:p>
        </p:txBody>
      </p:sp>
      <p:pic>
        <p:nvPicPr>
          <p:cNvPr id="5" name="Picture 4">
            <a:extLst>
              <a:ext uri="{FF2B5EF4-FFF2-40B4-BE49-F238E27FC236}">
                <a16:creationId xmlns="" xmlns:a16="http://schemas.microsoft.com/office/drawing/2014/main" id="{98B2A82F-A642-4E61-B8FC-05684E3416D4}"/>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20068" y="685801"/>
            <a:ext cx="3175000" cy="1472046"/>
          </a:xfrm>
          <a:prstGeom prst="rect">
            <a:avLst/>
          </a:prstGeom>
        </p:spPr>
      </p:pic>
    </p:spTree>
    <p:extLst>
      <p:ext uri="{BB962C8B-B14F-4D97-AF65-F5344CB8AC3E}">
        <p14:creationId xmlns:p14="http://schemas.microsoft.com/office/powerpoint/2010/main" xmlns="" val="1944324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6C653632-6CE2-474D-86A7-6A33F6DC2F0C}"/>
              </a:ext>
            </a:extLst>
          </p:cNvPr>
          <p:cNvSpPr>
            <a:spLocks noGrp="1"/>
          </p:cNvSpPr>
          <p:nvPr>
            <p:ph idx="1"/>
          </p:nvPr>
        </p:nvSpPr>
        <p:spPr>
          <a:xfrm>
            <a:off x="1201782" y="2521131"/>
            <a:ext cx="9888583" cy="3618412"/>
          </a:xfrm>
        </p:spPr>
        <p:txBody>
          <a:bodyPr>
            <a:normAutofit fontScale="77500" lnSpcReduction="20000"/>
          </a:bodyPr>
          <a:lstStyle/>
          <a:p>
            <a:pPr algn="just"/>
            <a:r>
              <a:rPr lang="en-US" dirty="0" smtClean="0"/>
              <a:t>The healers of that era were mostly </a:t>
            </a:r>
            <a:r>
              <a:rPr lang="en-US" dirty="0" smtClean="0">
                <a:solidFill>
                  <a:srgbClr val="FF0000"/>
                </a:solidFill>
              </a:rPr>
              <a:t>priests, </a:t>
            </a:r>
            <a:r>
              <a:rPr lang="en-US" dirty="0" smtClean="0"/>
              <a:t>because healing was considered a </a:t>
            </a:r>
            <a:r>
              <a:rPr lang="en-US" dirty="0" smtClean="0">
                <a:solidFill>
                  <a:srgbClr val="FF0000"/>
                </a:solidFill>
              </a:rPr>
              <a:t>sacred </a:t>
            </a:r>
            <a:r>
              <a:rPr lang="en-US" dirty="0" smtClean="0"/>
              <a:t>ritual. Among the healers there were also those who engaged in "healing" in order to gain a privileged social position.</a:t>
            </a:r>
          </a:p>
          <a:p>
            <a:pPr algn="just"/>
            <a:r>
              <a:rPr lang="en-US" dirty="0" smtClean="0"/>
              <a:t>Among them, healers are differentiated according to "subspecialties", one for the treatment of different diseases, such as (e.g. with the Aztecs), there were witch doctors, and shamans or sorcerers (in Asia and Africa) (</a:t>
            </a:r>
            <a:r>
              <a:rPr lang="en-US" dirty="0" err="1" smtClean="0"/>
              <a:t>ticitl</a:t>
            </a:r>
            <a:r>
              <a:rPr lang="en-US" dirty="0" smtClean="0"/>
              <a:t>) who were more knowledgeable in magic procedures (</a:t>
            </a:r>
            <a:r>
              <a:rPr lang="en-US" dirty="0" err="1" smtClean="0"/>
              <a:t>teomiquetzan</a:t>
            </a:r>
            <a:r>
              <a:rPr lang="en-US" dirty="0" smtClean="0"/>
              <a:t>) e.g. treatment of wounds and injuries in battle, or (</a:t>
            </a:r>
            <a:r>
              <a:rPr lang="en-US" dirty="0" err="1" smtClean="0"/>
              <a:t>tlamatlquiticitl</a:t>
            </a:r>
            <a:r>
              <a:rPr lang="en-US" dirty="0" smtClean="0"/>
              <a:t>), midwives in charge of monitoring pregnancy.</a:t>
            </a:r>
          </a:p>
          <a:p>
            <a:pPr algn="just"/>
            <a:r>
              <a:rPr lang="en-US" dirty="0" smtClean="0"/>
              <a:t>At the same time as the priests, there were intelligent individuals who, observing the surrounding </a:t>
            </a:r>
            <a:r>
              <a:rPr lang="en-US" dirty="0" smtClean="0">
                <a:solidFill>
                  <a:srgbClr val="FF0000"/>
                </a:solidFill>
              </a:rPr>
              <a:t>nature</a:t>
            </a:r>
            <a:r>
              <a:rPr lang="en-US" dirty="0" smtClean="0"/>
              <a:t>, accidentally drew conclusions about the healing properties of certain agents and applied their discoveries in the treatment of diseases.</a:t>
            </a:r>
          </a:p>
          <a:p>
            <a:pPr algn="just"/>
            <a:r>
              <a:rPr lang="en-US" dirty="0" smtClean="0"/>
              <a:t>Later, those people became lovers of philosophy, scientists, and priests who were engaged in the "art of healing".</a:t>
            </a:r>
            <a:endParaRPr lang="ru-RU" dirty="0"/>
          </a:p>
        </p:txBody>
      </p:sp>
    </p:spTree>
    <p:extLst>
      <p:ext uri="{BB962C8B-B14F-4D97-AF65-F5344CB8AC3E}">
        <p14:creationId xmlns:p14="http://schemas.microsoft.com/office/powerpoint/2010/main" xmlns="" val="2867005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0543E5C-11A5-44C8-BB76-95CB9D4A24F5}"/>
              </a:ext>
            </a:extLst>
          </p:cNvPr>
          <p:cNvSpPr>
            <a:spLocks noGrp="1"/>
          </p:cNvSpPr>
          <p:nvPr>
            <p:ph idx="1"/>
          </p:nvPr>
        </p:nvSpPr>
        <p:spPr>
          <a:xfrm>
            <a:off x="1136469" y="2468880"/>
            <a:ext cx="10241280" cy="3840480"/>
          </a:xfrm>
        </p:spPr>
        <p:txBody>
          <a:bodyPr>
            <a:normAutofit fontScale="85000" lnSpcReduction="20000"/>
          </a:bodyPr>
          <a:lstStyle/>
          <a:p>
            <a:pPr algn="just"/>
            <a:r>
              <a:rPr lang="en-US" dirty="0" smtClean="0"/>
              <a:t>The brutal way of life in the Stone Age was shown by numerous injuries on the excavated skeletons. Most of the wounds are on the </a:t>
            </a:r>
            <a:r>
              <a:rPr lang="en-US" dirty="0" smtClean="0">
                <a:solidFill>
                  <a:srgbClr val="FF0000"/>
                </a:solidFill>
              </a:rPr>
              <a:t>head,</a:t>
            </a:r>
            <a:r>
              <a:rPr lang="en-US" dirty="0" smtClean="0"/>
              <a:t> which depended on the </a:t>
            </a:r>
            <a:r>
              <a:rPr lang="en-US" dirty="0" smtClean="0">
                <a:solidFill>
                  <a:srgbClr val="FF0000"/>
                </a:solidFill>
              </a:rPr>
              <a:t>nature</a:t>
            </a:r>
            <a:r>
              <a:rPr lang="en-US" dirty="0" smtClean="0"/>
              <a:t> of the battles of the time, and the arrows that stuck into different parts of the body. Bone fractures are also </a:t>
            </a:r>
            <a:r>
              <a:rPr lang="en-US" dirty="0" smtClean="0">
                <a:solidFill>
                  <a:srgbClr val="FF0000"/>
                </a:solidFill>
              </a:rPr>
              <a:t>ofte</a:t>
            </a:r>
            <a:r>
              <a:rPr lang="en-US" dirty="0" smtClean="0"/>
              <a:t>n encountered, and the outcome of their healing imposes the assumption that they </a:t>
            </a:r>
            <a:r>
              <a:rPr lang="en-US" dirty="0" smtClean="0">
                <a:solidFill>
                  <a:srgbClr val="FF0000"/>
                </a:solidFill>
              </a:rPr>
              <a:t>could</a:t>
            </a:r>
            <a:r>
              <a:rPr lang="en-US" dirty="0" smtClean="0"/>
              <a:t> have healed only with the application of appropriate immobilization, most likely with the application of </a:t>
            </a:r>
            <a:r>
              <a:rPr lang="en-US" dirty="0" smtClean="0">
                <a:solidFill>
                  <a:srgbClr val="FF0000"/>
                </a:solidFill>
              </a:rPr>
              <a:t>clay </a:t>
            </a:r>
            <a:r>
              <a:rPr lang="en-US" dirty="0" smtClean="0"/>
              <a:t>bandages.</a:t>
            </a:r>
          </a:p>
          <a:p>
            <a:pPr algn="just"/>
            <a:r>
              <a:rPr lang="en-US" dirty="0" smtClean="0"/>
              <a:t>So even in prehistoric times, people knew how to perform surgical procedures (immobilization and amputation of limbs, cutting abscesses, trepanation of the </a:t>
            </a:r>
            <a:r>
              <a:rPr lang="en-US" dirty="0" smtClean="0">
                <a:solidFill>
                  <a:srgbClr val="FF0000"/>
                </a:solidFill>
              </a:rPr>
              <a:t>skull</a:t>
            </a:r>
            <a:r>
              <a:rPr lang="en-US" dirty="0" smtClean="0"/>
              <a:t>, etc.). In these procedures, they also used a kind of disinfection, washing instruments and wounds with coconut milk, but also a very cruel method of burning bleeding wounds.</a:t>
            </a:r>
          </a:p>
          <a:p>
            <a:pPr algn="just"/>
            <a:r>
              <a:rPr lang="en-US" dirty="0" smtClean="0"/>
              <a:t>In the archaeological remains of early Homo sapiens, it is rare to find people older than fifty years, so there is very little evidence on the remains of degenerative or other diseases that occur in old age, but that is why the remains abound, with </a:t>
            </a:r>
            <a:r>
              <a:rPr lang="en-US" dirty="0" smtClean="0">
                <a:solidFill>
                  <a:srgbClr val="FF0000"/>
                </a:solidFill>
              </a:rPr>
              <a:t>signs</a:t>
            </a:r>
            <a:r>
              <a:rPr lang="en-US" dirty="0" smtClean="0"/>
              <a:t> of disease or injury, </a:t>
            </a:r>
            <a:r>
              <a:rPr lang="en-US" dirty="0" smtClean="0">
                <a:solidFill>
                  <a:srgbClr val="FF0000"/>
                </a:solidFill>
              </a:rPr>
              <a:t>due</a:t>
            </a:r>
            <a:r>
              <a:rPr lang="en-US" dirty="0" smtClean="0"/>
              <a:t> to life outdoors in harsh conditions.</a:t>
            </a:r>
            <a:endParaRPr lang="en-US" dirty="0"/>
          </a:p>
        </p:txBody>
      </p:sp>
    </p:spTree>
    <p:extLst>
      <p:ext uri="{BB962C8B-B14F-4D97-AF65-F5344CB8AC3E}">
        <p14:creationId xmlns:p14="http://schemas.microsoft.com/office/powerpoint/2010/main" xmlns="" val="27975079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95E82F8D-6091-4F7D-A036-A768BC22FDB1}"/>
              </a:ext>
            </a:extLst>
          </p:cNvPr>
          <p:cNvSpPr>
            <a:spLocks noGrp="1"/>
          </p:cNvSpPr>
          <p:nvPr>
            <p:ph idx="1"/>
          </p:nvPr>
        </p:nvSpPr>
        <p:spPr/>
        <p:txBody>
          <a:bodyPr>
            <a:normAutofit/>
          </a:bodyPr>
          <a:lstStyle/>
          <a:p>
            <a:r>
              <a:rPr lang="en-US" dirty="0" smtClean="0"/>
              <a:t>Medicine in the old century</a:t>
            </a:r>
          </a:p>
          <a:p>
            <a:r>
              <a:rPr lang="en-US" dirty="0" smtClean="0"/>
              <a:t>Medicine of the Incas, Mayans and Aztecs</a:t>
            </a:r>
          </a:p>
          <a:p>
            <a:r>
              <a:rPr lang="en-US" dirty="0" smtClean="0"/>
              <a:t>Medicine of the Middle Ages</a:t>
            </a:r>
          </a:p>
          <a:p>
            <a:r>
              <a:rPr lang="en-US" dirty="0" smtClean="0"/>
              <a:t>New century (from the 16th to the middle of the 19th century)</a:t>
            </a:r>
          </a:p>
          <a:p>
            <a:r>
              <a:rPr lang="en-US" dirty="0" smtClean="0"/>
              <a:t>History of modern medicine (from the middle of the 19th century to the present day)</a:t>
            </a:r>
            <a:endParaRPr lang="en-US" dirty="0"/>
          </a:p>
        </p:txBody>
      </p:sp>
      <p:sp>
        <p:nvSpPr>
          <p:cNvPr id="5" name="TextBox 4">
            <a:extLst>
              <a:ext uri="{FF2B5EF4-FFF2-40B4-BE49-F238E27FC236}">
                <a16:creationId xmlns="" xmlns:a16="http://schemas.microsoft.com/office/drawing/2014/main" id="{BFB8918C-542B-4747-9C2B-7B8F44BAED60}"/>
              </a:ext>
            </a:extLst>
          </p:cNvPr>
          <p:cNvSpPr txBox="1"/>
          <p:nvPr/>
        </p:nvSpPr>
        <p:spPr>
          <a:xfrm>
            <a:off x="2616200" y="1539502"/>
            <a:ext cx="6618816" cy="830997"/>
          </a:xfrm>
          <a:prstGeom prst="rect">
            <a:avLst/>
          </a:prstGeom>
          <a:noFill/>
        </p:spPr>
        <p:txBody>
          <a:bodyPr wrap="square">
            <a:spAutoFit/>
          </a:bodyPr>
          <a:lstStyle/>
          <a:p>
            <a:pPr algn="ctr"/>
            <a:r>
              <a:rPr lang="en-US" sz="2400" dirty="0" smtClean="0"/>
              <a:t>The further development of medicine developed in accordance with historical epochs:</a:t>
            </a:r>
            <a:endParaRPr lang="en-US" sz="2400" dirty="0"/>
          </a:p>
        </p:txBody>
      </p:sp>
    </p:spTree>
    <p:extLst>
      <p:ext uri="{BB962C8B-B14F-4D97-AF65-F5344CB8AC3E}">
        <p14:creationId xmlns:p14="http://schemas.microsoft.com/office/powerpoint/2010/main" xmlns="" val="7759615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2A79E14-02E0-487A-8314-F9AE1CB997C0}"/>
              </a:ext>
            </a:extLst>
          </p:cNvPr>
          <p:cNvSpPr>
            <a:spLocks noGrp="1"/>
          </p:cNvSpPr>
          <p:nvPr>
            <p:ph idx="1"/>
          </p:nvPr>
        </p:nvSpPr>
        <p:spPr/>
        <p:txBody>
          <a:bodyPr/>
          <a:lstStyle/>
          <a:p>
            <a:r>
              <a:rPr lang="en-US" dirty="0" smtClean="0"/>
              <a:t>Thank you for your attention!</a:t>
            </a:r>
            <a:endParaRPr lang="en-US" dirty="0"/>
          </a:p>
        </p:txBody>
      </p:sp>
    </p:spTree>
    <p:extLst>
      <p:ext uri="{BB962C8B-B14F-4D97-AF65-F5344CB8AC3E}">
        <p14:creationId xmlns:p14="http://schemas.microsoft.com/office/powerpoint/2010/main" xmlns="" val="1333254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5CF951C-5567-4BF5-8C06-7080DF46041C}"/>
              </a:ext>
            </a:extLst>
          </p:cNvPr>
          <p:cNvSpPr>
            <a:spLocks noGrp="1"/>
          </p:cNvSpPr>
          <p:nvPr>
            <p:ph idx="1"/>
          </p:nvPr>
        </p:nvSpPr>
        <p:spPr>
          <a:xfrm>
            <a:off x="1295401" y="2390503"/>
            <a:ext cx="9601196" cy="3485365"/>
          </a:xfrm>
        </p:spPr>
        <p:txBody>
          <a:bodyPr>
            <a:normAutofit fontScale="92500"/>
          </a:bodyPr>
          <a:lstStyle/>
          <a:p>
            <a:pPr algn="just"/>
            <a:r>
              <a:rPr lang="en-US" dirty="0" smtClean="0"/>
              <a:t>The knowledge that disease arose with the </a:t>
            </a:r>
            <a:r>
              <a:rPr lang="en-US" dirty="0" smtClean="0">
                <a:solidFill>
                  <a:srgbClr val="FF0000"/>
                </a:solidFill>
              </a:rPr>
              <a:t>appearance</a:t>
            </a:r>
            <a:r>
              <a:rPr lang="en-US" dirty="0" smtClean="0"/>
              <a:t> of life on earth; </a:t>
            </a:r>
            <a:r>
              <a:rPr lang="en-US" dirty="0" smtClean="0">
                <a:solidFill>
                  <a:srgbClr val="FF0000"/>
                </a:solidFill>
              </a:rPr>
              <a:t>instructs</a:t>
            </a:r>
            <a:r>
              <a:rPr lang="en-US" dirty="0" smtClean="0"/>
              <a:t> numerous historians of medicine to direct </a:t>
            </a:r>
            <a:r>
              <a:rPr lang="en-US" dirty="0" smtClean="0">
                <a:solidFill>
                  <a:srgbClr val="FF0000"/>
                </a:solidFill>
              </a:rPr>
              <a:t>attention</a:t>
            </a:r>
            <a:r>
              <a:rPr lang="en-US" dirty="0" smtClean="0"/>
              <a:t> to general history, and the first </a:t>
            </a:r>
            <a:r>
              <a:rPr lang="en-US" dirty="0" smtClean="0">
                <a:solidFill>
                  <a:srgbClr val="FF0000"/>
                </a:solidFill>
              </a:rPr>
              <a:t>traces</a:t>
            </a:r>
            <a:r>
              <a:rPr lang="en-US" dirty="0" smtClean="0"/>
              <a:t> in it, </a:t>
            </a:r>
            <a:r>
              <a:rPr lang="en-US" dirty="0" smtClean="0">
                <a:solidFill>
                  <a:srgbClr val="FF0000"/>
                </a:solidFill>
              </a:rPr>
              <a:t>bearing</a:t>
            </a:r>
            <a:r>
              <a:rPr lang="en-US" dirty="0" smtClean="0"/>
              <a:t> in </a:t>
            </a:r>
            <a:r>
              <a:rPr lang="en-US" dirty="0" smtClean="0">
                <a:solidFill>
                  <a:srgbClr val="FF0000"/>
                </a:solidFill>
              </a:rPr>
              <a:t>mind</a:t>
            </a:r>
            <a:r>
              <a:rPr lang="en-US" dirty="0" smtClean="0"/>
              <a:t> the words of Cicero that history is the chronicle of a </a:t>
            </a:r>
            <a:r>
              <a:rPr lang="en-US" dirty="0" smtClean="0">
                <a:solidFill>
                  <a:srgbClr val="FF0000"/>
                </a:solidFill>
              </a:rPr>
              <a:t>certain</a:t>
            </a:r>
            <a:r>
              <a:rPr lang="en-US" dirty="0" smtClean="0"/>
              <a:t> time and that it is the historical period that begins when man appears as a being and </a:t>
            </a:r>
            <a:r>
              <a:rPr lang="en-US" dirty="0" smtClean="0">
                <a:solidFill>
                  <a:srgbClr val="FF0000"/>
                </a:solidFill>
              </a:rPr>
              <a:t>lasts</a:t>
            </a:r>
            <a:r>
              <a:rPr lang="en-US" dirty="0" smtClean="0"/>
              <a:t> until the appearance of the first written monuments</a:t>
            </a:r>
            <a:r>
              <a:rPr lang="sr-Cyrl-RS" dirty="0" smtClean="0"/>
              <a:t>.</a:t>
            </a:r>
            <a:endParaRPr lang="sr-Cyrl-RS" dirty="0"/>
          </a:p>
          <a:p>
            <a:pPr algn="just"/>
            <a:r>
              <a:rPr lang="en-US" dirty="0" smtClean="0"/>
              <a:t>He also </a:t>
            </a:r>
            <a:r>
              <a:rPr lang="en-US" dirty="0" smtClean="0">
                <a:solidFill>
                  <a:srgbClr val="FF0000"/>
                </a:solidFill>
              </a:rPr>
              <a:t>says</a:t>
            </a:r>
            <a:r>
              <a:rPr lang="en-US" dirty="0" smtClean="0"/>
              <a:t> "It begins with Prehistory, as the oldest social formation in which, at the moment of general evolution, the process of biological and social </a:t>
            </a:r>
            <a:r>
              <a:rPr lang="en-US" dirty="0" err="1" smtClean="0"/>
              <a:t>anthropomorphization</a:t>
            </a:r>
            <a:r>
              <a:rPr lang="en-US" dirty="0" smtClean="0"/>
              <a:t> and the separation of man as a special biological being </a:t>
            </a:r>
            <a:r>
              <a:rPr lang="en-US" dirty="0" smtClean="0">
                <a:solidFill>
                  <a:srgbClr val="FF0000"/>
                </a:solidFill>
              </a:rPr>
              <a:t>took place.</a:t>
            </a:r>
            <a:r>
              <a:rPr lang="en-US" dirty="0" smtClean="0"/>
              <a:t>"</a:t>
            </a:r>
            <a:endParaRPr lang="en-US" dirty="0"/>
          </a:p>
        </p:txBody>
      </p:sp>
    </p:spTree>
    <p:extLst>
      <p:ext uri="{BB962C8B-B14F-4D97-AF65-F5344CB8AC3E}">
        <p14:creationId xmlns:p14="http://schemas.microsoft.com/office/powerpoint/2010/main" xmlns="" val="1939802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F1CD7D14-717E-410B-A40E-4D8E072ED290}"/>
              </a:ext>
            </a:extLst>
          </p:cNvPr>
          <p:cNvSpPr>
            <a:spLocks noGrp="1"/>
          </p:cNvSpPr>
          <p:nvPr>
            <p:ph idx="1"/>
          </p:nvPr>
        </p:nvSpPr>
        <p:spPr>
          <a:xfrm>
            <a:off x="1363134" y="2455332"/>
            <a:ext cx="9601196" cy="3318936"/>
          </a:xfrm>
        </p:spPr>
        <p:txBody>
          <a:bodyPr>
            <a:normAutofit fontScale="92500"/>
          </a:bodyPr>
          <a:lstStyle/>
          <a:p>
            <a:pPr algn="just"/>
            <a:r>
              <a:rPr lang="en-US" dirty="0" smtClean="0"/>
              <a:t>There is very little information about medicine in the past. By analyzing various archaeological remains (useful objects, human and animal bones, drawings) and oral traditions, it can be concluded that prehistoric peoples had </a:t>
            </a:r>
            <a:r>
              <a:rPr lang="en-US" dirty="0" smtClean="0">
                <a:solidFill>
                  <a:srgbClr val="FF0000"/>
                </a:solidFill>
              </a:rPr>
              <a:t>basically</a:t>
            </a:r>
            <a:r>
              <a:rPr lang="en-US" dirty="0" smtClean="0"/>
              <a:t> the </a:t>
            </a:r>
            <a:r>
              <a:rPr lang="en-US" dirty="0" smtClean="0">
                <a:solidFill>
                  <a:srgbClr val="FF0000"/>
                </a:solidFill>
              </a:rPr>
              <a:t>same </a:t>
            </a:r>
            <a:r>
              <a:rPr lang="en-US" dirty="0" smtClean="0"/>
              <a:t>medicine as primitive peoples in later eras, and it is still used today by some primitive peoples living in Africa and South America.</a:t>
            </a:r>
          </a:p>
          <a:p>
            <a:pPr algn="just"/>
            <a:r>
              <a:rPr lang="en-US" dirty="0" smtClean="0"/>
              <a:t>In </a:t>
            </a:r>
            <a:r>
              <a:rPr lang="en-US" dirty="0" smtClean="0">
                <a:solidFill>
                  <a:srgbClr val="FF0000"/>
                </a:solidFill>
              </a:rPr>
              <a:t>spite </a:t>
            </a:r>
            <a:r>
              <a:rPr lang="en-US" dirty="0" smtClean="0"/>
              <a:t>of the scarce historical material, the fact is obvious; that prehistoric man, </a:t>
            </a:r>
            <a:r>
              <a:rPr lang="en-US" dirty="0" smtClean="0">
                <a:solidFill>
                  <a:srgbClr val="FF0000"/>
                </a:solidFill>
              </a:rPr>
              <a:t>despite</a:t>
            </a:r>
            <a:r>
              <a:rPr lang="en-US" dirty="0" smtClean="0"/>
              <a:t> his mental retardation and his animal existence as "Homo </a:t>
            </a:r>
            <a:r>
              <a:rPr lang="en-US" dirty="0" err="1" smtClean="0"/>
              <a:t>brutus</a:t>
            </a:r>
            <a:r>
              <a:rPr lang="en-US" dirty="0" smtClean="0"/>
              <a:t>" and later as "Homo sapiens" was still the most perfect </a:t>
            </a:r>
            <a:r>
              <a:rPr lang="en-US" dirty="0" smtClean="0">
                <a:solidFill>
                  <a:srgbClr val="FF0000"/>
                </a:solidFill>
              </a:rPr>
              <a:t>creature</a:t>
            </a:r>
            <a:r>
              <a:rPr lang="en-US" dirty="0" smtClean="0"/>
              <a:t> and that he possessed </a:t>
            </a:r>
            <a:r>
              <a:rPr lang="en-US" dirty="0" smtClean="0">
                <a:solidFill>
                  <a:srgbClr val="FF0000"/>
                </a:solidFill>
              </a:rPr>
              <a:t>certain </a:t>
            </a:r>
            <a:r>
              <a:rPr lang="en-US" dirty="0" smtClean="0"/>
              <a:t>creative abilities.</a:t>
            </a:r>
            <a:endParaRPr lang="en-US" dirty="0"/>
          </a:p>
        </p:txBody>
      </p:sp>
    </p:spTree>
    <p:extLst>
      <p:ext uri="{BB962C8B-B14F-4D97-AF65-F5344CB8AC3E}">
        <p14:creationId xmlns:p14="http://schemas.microsoft.com/office/powerpoint/2010/main" xmlns="" val="3513217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5CFF9FB-F2D5-41F4-A31E-8678F7D0C882}"/>
              </a:ext>
            </a:extLst>
          </p:cNvPr>
          <p:cNvSpPr>
            <a:spLocks noGrp="1"/>
          </p:cNvSpPr>
          <p:nvPr>
            <p:ph idx="1"/>
          </p:nvPr>
        </p:nvSpPr>
        <p:spPr>
          <a:xfrm>
            <a:off x="1295401" y="2442754"/>
            <a:ext cx="9795932" cy="3433114"/>
          </a:xfrm>
        </p:spPr>
        <p:txBody>
          <a:bodyPr>
            <a:normAutofit fontScale="92500" lnSpcReduction="20000"/>
          </a:bodyPr>
          <a:lstStyle/>
          <a:p>
            <a:pPr algn="just"/>
            <a:r>
              <a:rPr lang="en-US" dirty="0" err="1" smtClean="0"/>
              <a:t>Paleopathological</a:t>
            </a:r>
            <a:r>
              <a:rPr lang="en-US" dirty="0" smtClean="0"/>
              <a:t> evidence from the ancient historical </a:t>
            </a:r>
            <a:r>
              <a:rPr lang="en-US" dirty="0" smtClean="0">
                <a:solidFill>
                  <a:srgbClr val="FF0000"/>
                </a:solidFill>
              </a:rPr>
              <a:t>past</a:t>
            </a:r>
            <a:r>
              <a:rPr lang="en-US" dirty="0" smtClean="0"/>
              <a:t> about the origin of the disease and the method of its treatment is very </a:t>
            </a:r>
            <a:r>
              <a:rPr lang="en-US" dirty="0" smtClean="0">
                <a:solidFill>
                  <a:srgbClr val="FF0000"/>
                </a:solidFill>
              </a:rPr>
              <a:t>rare</a:t>
            </a:r>
            <a:r>
              <a:rPr lang="en-US" dirty="0" smtClean="0"/>
              <a:t> and there are three </a:t>
            </a:r>
            <a:r>
              <a:rPr lang="en-US" dirty="0" smtClean="0">
                <a:solidFill>
                  <a:srgbClr val="FF0000"/>
                </a:solidFill>
              </a:rPr>
              <a:t>types:</a:t>
            </a:r>
          </a:p>
          <a:p>
            <a:pPr marL="457200" indent="-457200" algn="just">
              <a:buFont typeface="+mj-lt"/>
              <a:buAutoNum type="arabicPeriod"/>
            </a:pPr>
            <a:r>
              <a:rPr lang="en-US" dirty="0" smtClean="0"/>
              <a:t>Found parts of the skeleton of prehistoric man with pathological changes due to arthritis, </a:t>
            </a:r>
            <a:r>
              <a:rPr lang="en-US" dirty="0" err="1" smtClean="0"/>
              <a:t>ankylosis</a:t>
            </a:r>
            <a:r>
              <a:rPr lang="en-US" dirty="0" smtClean="0"/>
              <a:t>, </a:t>
            </a:r>
            <a:r>
              <a:rPr lang="en-US" dirty="0" err="1" smtClean="0"/>
              <a:t>osteomyelitis</a:t>
            </a:r>
            <a:r>
              <a:rPr lang="en-US" dirty="0" smtClean="0"/>
              <a:t>, injuries, necrosis...</a:t>
            </a:r>
          </a:p>
          <a:p>
            <a:pPr marL="457200" indent="-457200" algn="just">
              <a:buFont typeface="+mj-lt"/>
              <a:buAutoNum type="arabicPeriod"/>
            </a:pPr>
            <a:r>
              <a:rPr lang="en-US" dirty="0" smtClean="0"/>
              <a:t>Archaeological </a:t>
            </a:r>
            <a:r>
              <a:rPr lang="en-US" dirty="0" smtClean="0">
                <a:solidFill>
                  <a:srgbClr val="FF0000"/>
                </a:solidFill>
              </a:rPr>
              <a:t>finds </a:t>
            </a:r>
            <a:r>
              <a:rPr lang="en-US" dirty="0" smtClean="0"/>
              <a:t>of various statues and </a:t>
            </a:r>
            <a:r>
              <a:rPr lang="en-US" dirty="0" err="1" smtClean="0"/>
              <a:t>petrographs</a:t>
            </a:r>
            <a:r>
              <a:rPr lang="en-US" dirty="0" smtClean="0"/>
              <a:t> (cave </a:t>
            </a:r>
            <a:r>
              <a:rPr lang="en-US" dirty="0" smtClean="0">
                <a:solidFill>
                  <a:srgbClr val="FF0000"/>
                </a:solidFill>
              </a:rPr>
              <a:t>drawings)</a:t>
            </a:r>
            <a:r>
              <a:rPr lang="en-US" dirty="0" smtClean="0"/>
              <a:t>.</a:t>
            </a:r>
          </a:p>
          <a:p>
            <a:pPr marL="457200" indent="-457200" algn="just">
              <a:buFont typeface="+mj-lt"/>
              <a:buAutoNum type="arabicPeriod"/>
            </a:pPr>
            <a:r>
              <a:rPr lang="en-US" dirty="0" smtClean="0"/>
              <a:t>Studies of myths and beliefs of people whose level of cultural and </a:t>
            </a:r>
            <a:r>
              <a:rPr lang="en-US" dirty="0" err="1" smtClean="0"/>
              <a:t>civilizational</a:t>
            </a:r>
            <a:r>
              <a:rPr lang="en-US" dirty="0" smtClean="0"/>
              <a:t> development did not </a:t>
            </a:r>
            <a:r>
              <a:rPr lang="en-US" dirty="0" smtClean="0">
                <a:solidFill>
                  <a:srgbClr val="FF0000"/>
                </a:solidFill>
              </a:rPr>
              <a:t>exceed</a:t>
            </a:r>
            <a:r>
              <a:rPr lang="en-US" dirty="0" smtClean="0"/>
              <a:t> the level of the historical Stone Age. For </a:t>
            </a:r>
            <a:r>
              <a:rPr lang="en-US" dirty="0" smtClean="0">
                <a:solidFill>
                  <a:srgbClr val="FF0000"/>
                </a:solidFill>
              </a:rPr>
              <a:t>example, </a:t>
            </a:r>
            <a:r>
              <a:rPr lang="en-US" dirty="0" smtClean="0"/>
              <a:t>some </a:t>
            </a:r>
            <a:r>
              <a:rPr lang="en-US" dirty="0" smtClean="0">
                <a:solidFill>
                  <a:srgbClr val="FF0000"/>
                </a:solidFill>
              </a:rPr>
              <a:t>attitudes</a:t>
            </a:r>
            <a:r>
              <a:rPr lang="en-US" dirty="0" smtClean="0"/>
              <a:t> of that time, as a model of behavior, have been preserved to this day in the primitive </a:t>
            </a:r>
            <a:r>
              <a:rPr lang="en-US" dirty="0" smtClean="0">
                <a:solidFill>
                  <a:srgbClr val="FF0000"/>
                </a:solidFill>
              </a:rPr>
              <a:t>tribal </a:t>
            </a:r>
            <a:r>
              <a:rPr lang="en-US" dirty="0" smtClean="0"/>
              <a:t>communities of the continents of Africa, Australia, Asia and South America.</a:t>
            </a:r>
            <a:endParaRPr lang="ru-RU" dirty="0"/>
          </a:p>
        </p:txBody>
      </p:sp>
    </p:spTree>
    <p:extLst>
      <p:ext uri="{BB962C8B-B14F-4D97-AF65-F5344CB8AC3E}">
        <p14:creationId xmlns:p14="http://schemas.microsoft.com/office/powerpoint/2010/main" xmlns="" val="1301657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4BA31B2D-4689-4801-AA95-3ACEA0BA67A4}"/>
              </a:ext>
            </a:extLst>
          </p:cNvPr>
          <p:cNvSpPr>
            <a:spLocks noGrp="1"/>
          </p:cNvSpPr>
          <p:nvPr>
            <p:ph idx="1"/>
          </p:nvPr>
        </p:nvSpPr>
        <p:spPr/>
        <p:txBody>
          <a:bodyPr>
            <a:normAutofit/>
          </a:bodyPr>
          <a:lstStyle/>
          <a:p>
            <a:pPr algn="just"/>
            <a:r>
              <a:rPr lang="en-US" dirty="0" smtClean="0"/>
              <a:t>Archaeologists and anthropologists, during the study of the life of prehistoric man and primitive </a:t>
            </a:r>
            <a:r>
              <a:rPr lang="en-US" dirty="0" smtClean="0">
                <a:solidFill>
                  <a:srgbClr val="FF0000"/>
                </a:solidFill>
              </a:rPr>
              <a:t>tribes</a:t>
            </a:r>
            <a:r>
              <a:rPr lang="en-US" dirty="0" smtClean="0"/>
              <a:t>, found that the </a:t>
            </a:r>
            <a:r>
              <a:rPr lang="en-US" dirty="0" smtClean="0">
                <a:solidFill>
                  <a:srgbClr val="FF0000"/>
                </a:solidFill>
              </a:rPr>
              <a:t>main </a:t>
            </a:r>
            <a:r>
              <a:rPr lang="en-US" dirty="0" smtClean="0"/>
              <a:t>bearer of empirical medicine was a woman mother, as well as that these human </a:t>
            </a:r>
            <a:r>
              <a:rPr lang="en-US" dirty="0" smtClean="0">
                <a:solidFill>
                  <a:srgbClr val="FF0000"/>
                </a:solidFill>
              </a:rPr>
              <a:t>societies</a:t>
            </a:r>
            <a:r>
              <a:rPr lang="en-US" dirty="0" smtClean="0"/>
              <a:t> have always had special individuals (men or women) in charge of healing work.</a:t>
            </a:r>
          </a:p>
          <a:p>
            <a:pPr algn="just"/>
            <a:r>
              <a:rPr lang="en-US" dirty="0" smtClean="0"/>
              <a:t>They were responsible for preventing disease and treating the sick and injured.</a:t>
            </a:r>
          </a:p>
          <a:p>
            <a:pPr algn="just"/>
            <a:r>
              <a:rPr lang="en-US" dirty="0" smtClean="0"/>
              <a:t>Their healing abilities were </a:t>
            </a:r>
            <a:r>
              <a:rPr lang="en-US" dirty="0" smtClean="0">
                <a:solidFill>
                  <a:srgbClr val="FF0000"/>
                </a:solidFill>
              </a:rPr>
              <a:t>based</a:t>
            </a:r>
            <a:r>
              <a:rPr lang="en-US" dirty="0" smtClean="0"/>
              <a:t> on </a:t>
            </a:r>
            <a:r>
              <a:rPr lang="en-US" dirty="0" smtClean="0">
                <a:solidFill>
                  <a:srgbClr val="FF0000"/>
                </a:solidFill>
              </a:rPr>
              <a:t>two</a:t>
            </a:r>
            <a:r>
              <a:rPr lang="en-US" dirty="0" smtClean="0"/>
              <a:t> sources - experience and magic.</a:t>
            </a:r>
            <a:endParaRPr lang="en-US" dirty="0"/>
          </a:p>
        </p:txBody>
      </p:sp>
    </p:spTree>
    <p:extLst>
      <p:ext uri="{BB962C8B-B14F-4D97-AF65-F5344CB8AC3E}">
        <p14:creationId xmlns:p14="http://schemas.microsoft.com/office/powerpoint/2010/main" xmlns="" val="1225614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8E0B24BE-DBDB-44B0-930B-C80738989657}"/>
              </a:ext>
            </a:extLst>
          </p:cNvPr>
          <p:cNvSpPr>
            <a:spLocks noGrp="1"/>
          </p:cNvSpPr>
          <p:nvPr>
            <p:ph idx="1"/>
          </p:nvPr>
        </p:nvSpPr>
        <p:spPr/>
        <p:txBody>
          <a:bodyPr>
            <a:normAutofit fontScale="92500" lnSpcReduction="20000"/>
          </a:bodyPr>
          <a:lstStyle/>
          <a:p>
            <a:pPr algn="just"/>
            <a:r>
              <a:rPr lang="en-US" dirty="0" smtClean="0"/>
              <a:t>In the period of low level of human being, treatment was reduced to some forms of uncontrolled actions and movements, which will be present </a:t>
            </a:r>
            <a:r>
              <a:rPr lang="en-US" dirty="0" smtClean="0">
                <a:solidFill>
                  <a:srgbClr val="FF0000"/>
                </a:solidFill>
              </a:rPr>
              <a:t>even later until </a:t>
            </a:r>
            <a:r>
              <a:rPr lang="en-US" dirty="0" smtClean="0"/>
              <a:t>the empiricism is formed.</a:t>
            </a:r>
            <a:endParaRPr lang="ru-RU" dirty="0"/>
          </a:p>
          <a:p>
            <a:pPr algn="just"/>
            <a:r>
              <a:rPr lang="en-US" dirty="0" smtClean="0"/>
              <a:t>In the middle stage of man's development, he uses his hands to adapt the </a:t>
            </a:r>
            <a:r>
              <a:rPr lang="en-US" dirty="0" smtClean="0">
                <a:solidFill>
                  <a:srgbClr val="FF0000"/>
                </a:solidFill>
              </a:rPr>
              <a:t>tools </a:t>
            </a:r>
            <a:r>
              <a:rPr lang="en-US" dirty="0" smtClean="0"/>
              <a:t>he </a:t>
            </a:r>
            <a:r>
              <a:rPr lang="en-US" dirty="0" smtClean="0">
                <a:solidFill>
                  <a:srgbClr val="FF0000"/>
                </a:solidFill>
              </a:rPr>
              <a:t>needs</a:t>
            </a:r>
            <a:r>
              <a:rPr lang="en-US" dirty="0" smtClean="0"/>
              <a:t> for </a:t>
            </a:r>
            <a:r>
              <a:rPr lang="en-US" dirty="0" smtClean="0">
                <a:solidFill>
                  <a:srgbClr val="FF0000"/>
                </a:solidFill>
              </a:rPr>
              <a:t>daily</a:t>
            </a:r>
            <a:r>
              <a:rPr lang="en-US" dirty="0" smtClean="0"/>
              <a:t> life and discovers </a:t>
            </a:r>
            <a:r>
              <a:rPr lang="en-US" dirty="0" smtClean="0">
                <a:solidFill>
                  <a:srgbClr val="FF0000"/>
                </a:solidFill>
              </a:rPr>
              <a:t>fire</a:t>
            </a:r>
            <a:r>
              <a:rPr lang="en-US" dirty="0" smtClean="0"/>
              <a:t> and begins to develop demonic </a:t>
            </a:r>
            <a:r>
              <a:rPr lang="en-US" dirty="0" smtClean="0">
                <a:solidFill>
                  <a:srgbClr val="FF0000"/>
                </a:solidFill>
              </a:rPr>
              <a:t>beliefs</a:t>
            </a:r>
            <a:r>
              <a:rPr lang="en-US" dirty="0" smtClean="0"/>
              <a:t> about the origin of disease. That is why primitive man </a:t>
            </a:r>
            <a:r>
              <a:rPr lang="en-US" dirty="0" smtClean="0">
                <a:solidFill>
                  <a:srgbClr val="FF0000"/>
                </a:solidFill>
              </a:rPr>
              <a:t>attributes</a:t>
            </a:r>
            <a:r>
              <a:rPr lang="en-US" dirty="0" smtClean="0"/>
              <a:t> illness or injury to "some angry demon"</a:t>
            </a:r>
            <a:endParaRPr lang="ru-RU" dirty="0"/>
          </a:p>
          <a:p>
            <a:pPr algn="just"/>
            <a:r>
              <a:rPr lang="en-US" dirty="0" smtClean="0"/>
              <a:t>At a </a:t>
            </a:r>
            <a:r>
              <a:rPr lang="en-US" dirty="0" smtClean="0">
                <a:solidFill>
                  <a:srgbClr val="FF0000"/>
                </a:solidFill>
              </a:rPr>
              <a:t>higher</a:t>
            </a:r>
            <a:r>
              <a:rPr lang="en-US" dirty="0" smtClean="0"/>
              <a:t> level of </a:t>
            </a:r>
            <a:r>
              <a:rPr lang="en-US" dirty="0" smtClean="0">
                <a:solidFill>
                  <a:srgbClr val="FF0000"/>
                </a:solidFill>
              </a:rPr>
              <a:t>savagery, </a:t>
            </a:r>
            <a:r>
              <a:rPr lang="en-US" dirty="0" smtClean="0"/>
              <a:t>man - "Homo sapiens" was the most perfect creature on Earth who possessed certain creative abilities, so he </a:t>
            </a:r>
            <a:r>
              <a:rPr lang="en-US" dirty="0" smtClean="0">
                <a:solidFill>
                  <a:srgbClr val="FF0000"/>
                </a:solidFill>
              </a:rPr>
              <a:t>lived </a:t>
            </a:r>
            <a:r>
              <a:rPr lang="en-US" dirty="0" smtClean="0"/>
              <a:t>in artificially </a:t>
            </a:r>
            <a:r>
              <a:rPr lang="en-US" dirty="0" smtClean="0">
                <a:solidFill>
                  <a:srgbClr val="FF0000"/>
                </a:solidFill>
              </a:rPr>
              <a:t>built huts, </a:t>
            </a:r>
            <a:r>
              <a:rPr lang="en-US" dirty="0" smtClean="0"/>
              <a:t>cultivated the land, and used domestic animals for that work.</a:t>
            </a:r>
            <a:endParaRPr lang="en-US" dirty="0"/>
          </a:p>
        </p:txBody>
      </p:sp>
    </p:spTree>
    <p:extLst>
      <p:ext uri="{BB962C8B-B14F-4D97-AF65-F5344CB8AC3E}">
        <p14:creationId xmlns:p14="http://schemas.microsoft.com/office/powerpoint/2010/main" xmlns="" val="2031568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08B9424-118B-4DF6-9BEA-B052491561C7}"/>
              </a:ext>
            </a:extLst>
          </p:cNvPr>
          <p:cNvSpPr>
            <a:spLocks noGrp="1"/>
          </p:cNvSpPr>
          <p:nvPr>
            <p:ph idx="1"/>
          </p:nvPr>
        </p:nvSpPr>
        <p:spPr/>
        <p:txBody>
          <a:bodyPr/>
          <a:lstStyle/>
          <a:p>
            <a:pPr algn="just"/>
            <a:r>
              <a:rPr lang="en-US" dirty="0" smtClean="0"/>
              <a:t>Unwritten history is not easy to interpret and although much can be learned from the study of drawings, bone remains and surgical tools of early people, it is </a:t>
            </a:r>
            <a:r>
              <a:rPr lang="en-US" dirty="0" smtClean="0">
                <a:solidFill>
                  <a:srgbClr val="FF0000"/>
                </a:solidFill>
              </a:rPr>
              <a:t>difficult to reconstruct </a:t>
            </a:r>
            <a:r>
              <a:rPr lang="en-US" dirty="0" smtClean="0"/>
              <a:t>their mental </a:t>
            </a:r>
            <a:r>
              <a:rPr lang="en-US" dirty="0" smtClean="0">
                <a:solidFill>
                  <a:srgbClr val="FF0000"/>
                </a:solidFill>
              </a:rPr>
              <a:t>attitude</a:t>
            </a:r>
            <a:r>
              <a:rPr lang="en-US" dirty="0" smtClean="0"/>
              <a:t> towards the problems of disease and death.</a:t>
            </a:r>
            <a:endParaRPr lang="en-US" dirty="0"/>
          </a:p>
        </p:txBody>
      </p:sp>
    </p:spTree>
    <p:extLst>
      <p:ext uri="{BB962C8B-B14F-4D97-AF65-F5344CB8AC3E}">
        <p14:creationId xmlns:p14="http://schemas.microsoft.com/office/powerpoint/2010/main" xmlns="" val="1046999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445FCBF4-8EBF-459D-ABAD-BCA6F4D0033E}"/>
              </a:ext>
            </a:extLst>
          </p:cNvPr>
          <p:cNvSpPr>
            <a:spLocks noGrp="1"/>
          </p:cNvSpPr>
          <p:nvPr>
            <p:ph idx="1"/>
          </p:nvPr>
        </p:nvSpPr>
        <p:spPr/>
        <p:txBody>
          <a:bodyPr/>
          <a:lstStyle/>
          <a:p>
            <a:r>
              <a:rPr lang="en-US" dirty="0" smtClean="0"/>
              <a:t>It </a:t>
            </a:r>
            <a:r>
              <a:rPr lang="en-US" dirty="0" smtClean="0">
                <a:solidFill>
                  <a:srgbClr val="92D050"/>
                </a:solidFill>
              </a:rPr>
              <a:t>seems</a:t>
            </a:r>
            <a:r>
              <a:rPr lang="en-US" dirty="0" smtClean="0"/>
              <a:t> </a:t>
            </a:r>
            <a:r>
              <a:rPr lang="en-US" dirty="0" smtClean="0">
                <a:solidFill>
                  <a:srgbClr val="FF0000"/>
                </a:solidFill>
              </a:rPr>
              <a:t>likely</a:t>
            </a:r>
            <a:r>
              <a:rPr lang="en-US" dirty="0" smtClean="0"/>
              <a:t> that </a:t>
            </a:r>
            <a:r>
              <a:rPr lang="en-US" dirty="0" smtClean="0">
                <a:solidFill>
                  <a:srgbClr val="FF0000"/>
                </a:solidFill>
              </a:rPr>
              <a:t>once</a:t>
            </a:r>
            <a:r>
              <a:rPr lang="en-US" dirty="0" smtClean="0"/>
              <a:t> they </a:t>
            </a:r>
            <a:r>
              <a:rPr lang="en-US" dirty="0" smtClean="0">
                <a:solidFill>
                  <a:srgbClr val="FF0000"/>
                </a:solidFill>
              </a:rPr>
              <a:t>reached</a:t>
            </a:r>
            <a:r>
              <a:rPr lang="en-US" dirty="0" smtClean="0"/>
              <a:t> the reasoning stage, they discovered by </a:t>
            </a:r>
            <a:r>
              <a:rPr lang="en-US" dirty="0" smtClean="0">
                <a:solidFill>
                  <a:srgbClr val="FF0000"/>
                </a:solidFill>
              </a:rPr>
              <a:t>trial</a:t>
            </a:r>
            <a:r>
              <a:rPr lang="en-US" dirty="0" smtClean="0"/>
              <a:t> and error which plants </a:t>
            </a:r>
            <a:r>
              <a:rPr lang="en-US" dirty="0" smtClean="0">
                <a:solidFill>
                  <a:srgbClr val="FF0000"/>
                </a:solidFill>
              </a:rPr>
              <a:t>cou</a:t>
            </a:r>
            <a:r>
              <a:rPr lang="en-US" dirty="0" smtClean="0">
                <a:solidFill>
                  <a:srgbClr val="92D050"/>
                </a:solidFill>
              </a:rPr>
              <a:t>l</a:t>
            </a:r>
            <a:r>
              <a:rPr lang="en-US" dirty="0" smtClean="0">
                <a:solidFill>
                  <a:srgbClr val="FF0000"/>
                </a:solidFill>
              </a:rPr>
              <a:t>d be used as food</a:t>
            </a:r>
            <a:r>
              <a:rPr lang="en-US" dirty="0" smtClean="0"/>
              <a:t>, which were poisonous, and which had medicinal value.</a:t>
            </a:r>
          </a:p>
          <a:p>
            <a:pPr algn="just"/>
            <a:r>
              <a:rPr lang="en-US" dirty="0" smtClean="0">
                <a:solidFill>
                  <a:schemeClr val="tx1"/>
                </a:solidFill>
              </a:rPr>
              <a:t>Folk medicine or domestic medicine, which </a:t>
            </a:r>
            <a:r>
              <a:rPr lang="en-US" dirty="0" smtClean="0">
                <a:solidFill>
                  <a:srgbClr val="FF0000"/>
                </a:solidFill>
              </a:rPr>
              <a:t>mainly </a:t>
            </a:r>
            <a:r>
              <a:rPr lang="en-US" dirty="0" smtClean="0">
                <a:solidFill>
                  <a:schemeClr val="tx1"/>
                </a:solidFill>
              </a:rPr>
              <a:t>consists in the use of vegetable products or herbs, was created in this way and still exists.</a:t>
            </a:r>
            <a:endParaRPr lang="en-US" dirty="0">
              <a:solidFill>
                <a:schemeClr val="tx1"/>
              </a:solidFill>
            </a:endParaRPr>
          </a:p>
        </p:txBody>
      </p:sp>
    </p:spTree>
    <p:extLst>
      <p:ext uri="{BB962C8B-B14F-4D97-AF65-F5344CB8AC3E}">
        <p14:creationId xmlns:p14="http://schemas.microsoft.com/office/powerpoint/2010/main" xmlns="" val="292309567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1645</TotalTime>
  <Words>2566</Words>
  <Application>Microsoft Office PowerPoint</Application>
  <PresentationFormat>Custom</PresentationFormat>
  <Paragraphs>84</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Organic</vt:lpstr>
      <vt:lpstr>The beginnings of medicine</vt:lpstr>
      <vt:lpstr>The beginnings of medicine</vt:lpstr>
      <vt:lpstr>Slide 3</vt:lpstr>
      <vt:lpstr>Slide 4</vt:lpstr>
      <vt:lpstr>Slide 5</vt:lpstr>
      <vt:lpstr>Slide 6</vt:lpstr>
      <vt:lpstr>Slide 7</vt:lpstr>
      <vt:lpstr>Slide 8</vt:lpstr>
      <vt:lpstr>Slide 9</vt:lpstr>
      <vt:lpstr>Slide 10</vt:lpstr>
      <vt:lpstr>Slide 11</vt:lpstr>
      <vt:lpstr>Slide 12</vt:lpstr>
      <vt:lpstr>Developmental stages of medicine</vt:lpstr>
      <vt:lpstr>Instinct based medicine</vt:lpstr>
      <vt:lpstr>Empirical   </vt:lpstr>
      <vt:lpstr>Magical</vt:lpstr>
      <vt:lpstr>Magical</vt:lpstr>
      <vt:lpstr>Magical-religious</vt:lpstr>
      <vt:lpstr>Humorous   </vt:lpstr>
      <vt:lpstr>Slide 20</vt:lpstr>
      <vt:lpstr>Slide 21</vt:lpstr>
      <vt:lpstr>Slide 22</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Joca</cp:lastModifiedBy>
  <cp:revision>112</cp:revision>
  <dcterms:created xsi:type="dcterms:W3CDTF">2023-09-13T10:25:46Z</dcterms:created>
  <dcterms:modified xsi:type="dcterms:W3CDTF">2023-12-07T12:08:34Z</dcterms:modified>
</cp:coreProperties>
</file>